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4" r:id="rId5"/>
    <p:sldId id="265" r:id="rId6"/>
    <p:sldId id="267" r:id="rId7"/>
    <p:sldId id="282" r:id="rId8"/>
    <p:sldId id="284" r:id="rId9"/>
    <p:sldId id="283" r:id="rId10"/>
    <p:sldId id="285" r:id="rId11"/>
    <p:sldId id="272" r:id="rId12"/>
    <p:sldId id="276" r:id="rId13"/>
    <p:sldId id="277" r:id="rId14"/>
    <p:sldId id="28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7324" autoAdjust="0"/>
  </p:normalViewPr>
  <p:slideViewPr>
    <p:cSldViewPr>
      <p:cViewPr varScale="1">
        <p:scale>
          <a:sx n="62" d="100"/>
          <a:sy n="62" d="100"/>
        </p:scale>
        <p:origin x="-9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разобрать рс\создание презентаций\5___\126 фоны для презентаций\46464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610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571612"/>
            <a:ext cx="9144000" cy="1470025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Особенности суицидального поведения подростков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admin\Desktop\все папки\обои на рс\341105-1680x10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4071942"/>
            <a:ext cx="3500462" cy="2471077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разобрать рс\создание презентаций\5___\126 фоны для презентаций\1021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400600"/>
          </a:xfrm>
        </p:spPr>
        <p:txBody>
          <a:bodyPr>
            <a:normAutofit/>
          </a:bodyPr>
          <a:lstStyle/>
          <a:p>
            <a:pPr fontAlgn="base"/>
            <a:r>
              <a:rPr lang="ru-RU" dirty="0" smtClean="0"/>
              <a:t>Предшествующие суициду конфликты </a:t>
            </a:r>
            <a:r>
              <a:rPr lang="ru-RU" dirty="0" smtClean="0"/>
              <a:t>в сферах близких </a:t>
            </a:r>
            <a:r>
              <a:rPr lang="ru-RU" dirty="0" smtClean="0"/>
              <a:t>отношений.</a:t>
            </a:r>
          </a:p>
          <a:p>
            <a:pPr fontAlgn="base"/>
            <a:r>
              <a:rPr lang="ru-RU" dirty="0" smtClean="0"/>
              <a:t>Драматизация </a:t>
            </a:r>
            <a:r>
              <a:rPr lang="ru-RU" dirty="0" smtClean="0"/>
              <a:t>событий.</a:t>
            </a:r>
          </a:p>
          <a:p>
            <a:pPr fontAlgn="base"/>
            <a:r>
              <a:rPr lang="ru-RU" dirty="0" smtClean="0"/>
              <a:t>Романтически-героическое  восприятие суицидального поступка.</a:t>
            </a:r>
            <a:endParaRPr lang="ru-RU" dirty="0" smtClean="0"/>
          </a:p>
          <a:p>
            <a:pPr fontAlgn="base"/>
            <a:r>
              <a:rPr lang="ru-RU" dirty="0" smtClean="0"/>
              <a:t>Демонстративность суицидального поведения.</a:t>
            </a:r>
            <a:endParaRPr lang="ru-RU" dirty="0" smtClean="0"/>
          </a:p>
          <a:p>
            <a:pPr fontAlgn="base"/>
            <a:r>
              <a:rPr lang="ru-RU" dirty="0" smtClean="0"/>
              <a:t>Непродуманность суицидального решения.</a:t>
            </a:r>
            <a:endParaRPr lang="ru-RU" dirty="0" smtClean="0"/>
          </a:p>
          <a:p>
            <a:pPr fontAlgn="base"/>
            <a:r>
              <a:rPr lang="ru-RU" dirty="0" smtClean="0"/>
              <a:t> </a:t>
            </a:r>
            <a:r>
              <a:rPr lang="ru-RU" dirty="0" smtClean="0"/>
              <a:t>Неумелость выбора средств самоубийства.</a:t>
            </a:r>
            <a:endParaRPr lang="ru-RU" dirty="0" smtClean="0"/>
          </a:p>
          <a:p>
            <a:pPr marL="514350" indent="-514350" algn="just">
              <a:buNone/>
            </a:pP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654032"/>
          </a:xfrm>
        </p:spPr>
        <p:txBody>
          <a:bodyPr>
            <a:no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Характерные черты подросткового суицида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разобрать рс\создание презентаций\5___\126 фоны для презентаций\1021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Признаки намерения совершения суицида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64360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 smtClean="0"/>
              <a:t>Словесные признаки:</a:t>
            </a:r>
          </a:p>
          <a:p>
            <a:pPr algn="just">
              <a:buFontTx/>
              <a:buChar char="-"/>
            </a:pPr>
            <a:r>
              <a:rPr lang="ru-RU" dirty="0" smtClean="0"/>
              <a:t>открытые и прямые высказывания о принятом решении покончить с собой;</a:t>
            </a:r>
          </a:p>
          <a:p>
            <a:pPr algn="just">
              <a:buFontTx/>
              <a:buChar char="-"/>
            </a:pPr>
            <a:r>
              <a:rPr lang="ru-RU" dirty="0" smtClean="0"/>
              <a:t>косвенные намеки на совершение самоубийства («Больше я не буду никому мешать», «Скоро от меня отдохнете» и т.п.);</a:t>
            </a:r>
          </a:p>
          <a:p>
            <a:pPr algn="just">
              <a:buFontTx/>
              <a:buChar char="-"/>
            </a:pPr>
            <a:r>
              <a:rPr lang="ru-RU" dirty="0" smtClean="0"/>
              <a:t>нездоровый интерес к вопросам смерти, частые разговоры на эту тему;</a:t>
            </a:r>
          </a:p>
          <a:p>
            <a:pPr algn="just">
              <a:buFontTx/>
              <a:buChar char="-"/>
            </a:pPr>
            <a:r>
              <a:rPr lang="ru-RU" dirty="0" smtClean="0"/>
              <a:t>высказывание своих мыслей по поводу самоубийства в подчеркнуто легкой и шутливой форме («… смерть – всего лишь одна из сторон жизни», «чего бояться смерти – мы и так значительную часть жизни тратим на сон»).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разобрать рс\создание презентаций\5___\126 фоны для презентаций\1021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643998" cy="650083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/>
              <a:t>Поведенческие признаки:</a:t>
            </a:r>
          </a:p>
          <a:p>
            <a:pPr algn="just">
              <a:buFontTx/>
              <a:buChar char="-"/>
            </a:pPr>
            <a:r>
              <a:rPr lang="ru-RU" dirty="0" smtClean="0"/>
              <a:t>безвозмездная раздача вещей, имеющих для человека высокую значимость;</a:t>
            </a:r>
          </a:p>
          <a:p>
            <a:pPr algn="just">
              <a:buFontTx/>
              <a:buChar char="-"/>
            </a:pPr>
            <a:r>
              <a:rPr lang="ru-RU" dirty="0" smtClean="0"/>
              <a:t>налаживание отношений с непримиримыми врагами;</a:t>
            </a:r>
          </a:p>
          <a:p>
            <a:pPr algn="just">
              <a:buFontTx/>
              <a:buChar char="-"/>
            </a:pPr>
            <a:r>
              <a:rPr lang="ru-RU" dirty="0" smtClean="0"/>
              <a:t>отсутствие желания ухаживать за собой, запущенный и неряшливый вид;</a:t>
            </a:r>
          </a:p>
          <a:p>
            <a:pPr algn="just">
              <a:buFontTx/>
              <a:buChar char="-"/>
            </a:pPr>
            <a:r>
              <a:rPr lang="ru-RU" dirty="0" smtClean="0"/>
              <a:t>пропуск школьных занятий, потеря интереса к привычным для ребенка увлечениям, хобби;</a:t>
            </a:r>
          </a:p>
          <a:p>
            <a:pPr algn="just">
              <a:buFontTx/>
              <a:buChar char="-"/>
            </a:pPr>
            <a:r>
              <a:rPr lang="ru-RU" dirty="0" smtClean="0"/>
              <a:t>отстранение от друзей и семьи;</a:t>
            </a:r>
          </a:p>
          <a:p>
            <a:pPr algn="just">
              <a:buFontTx/>
              <a:buChar char="-"/>
            </a:pPr>
            <a:r>
              <a:rPr lang="ru-RU" dirty="0" smtClean="0"/>
              <a:t>частое уединение, проявление замкнутости и угрюмости;</a:t>
            </a:r>
          </a:p>
          <a:p>
            <a:pPr algn="just">
              <a:buFontTx/>
              <a:buChar char="-"/>
            </a:pPr>
            <a:r>
              <a:rPr lang="ru-RU" dirty="0" smtClean="0"/>
              <a:t>безразличие к окружающему миру.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разобрать рс\создание презентаций\5___\126 фоны для презентаций\1021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замечена склонность школьника к самоубийству, воспользуйтесь следующими рекомендациями, которые помогут изменить ситуацию: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Установите доверительные взаимоотношения с подростком.</a:t>
            </a:r>
          </a:p>
          <a:p>
            <a:pPr algn="just"/>
            <a:r>
              <a:rPr lang="ru-RU" dirty="0" smtClean="0"/>
              <a:t>Внимательно выслушайте.</a:t>
            </a:r>
          </a:p>
          <a:p>
            <a:pPr algn="just"/>
            <a:r>
              <a:rPr lang="ru-RU" dirty="0" smtClean="0"/>
              <a:t>Оцените серьезность намерений и чувств ребенка.</a:t>
            </a:r>
          </a:p>
          <a:p>
            <a:pPr algn="just"/>
            <a:r>
              <a:rPr lang="ru-RU" dirty="0" smtClean="0"/>
              <a:t>Не спорьте.</a:t>
            </a:r>
          </a:p>
          <a:p>
            <a:pPr algn="just"/>
            <a:r>
              <a:rPr lang="ru-RU" dirty="0" smtClean="0"/>
              <a:t>Задавайте вопросы.</a:t>
            </a:r>
          </a:p>
          <a:p>
            <a:pPr algn="just"/>
            <a:r>
              <a:rPr lang="ru-RU" dirty="0" smtClean="0"/>
              <a:t>Уважайте ребёнка, его мнение.</a:t>
            </a:r>
          </a:p>
          <a:p>
            <a:pPr algn="just"/>
            <a:r>
              <a:rPr lang="ru-RU" dirty="0" smtClean="0"/>
              <a:t>Постарайтесь акцентировать внимание ребенка позитивных моментах жизни.</a:t>
            </a:r>
          </a:p>
          <a:p>
            <a:pPr algn="just"/>
            <a:r>
              <a:rPr lang="ru-RU" dirty="0" smtClean="0"/>
              <a:t>Придайте уверенности учащемуся.</a:t>
            </a:r>
          </a:p>
          <a:p>
            <a:pPr algn="just"/>
            <a:r>
              <a:rPr lang="ru-RU" dirty="0" smtClean="0"/>
              <a:t>Обратитесь за помощью к специалистам.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разобрать рс\создание презентаций\5___\126 фоны для презентаций\1021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ru-RU" i="1" dirty="0" smtClean="0"/>
              <a:t>   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Многое из того, что нам, взрослым, кажется пустяком, для ребенка – глобальная проблема. Обязанность любого воспитателя, будь то педагог или родитель, - не допустить у ребёнка мысли о том, что выхода из сложившейся ситуации нет.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3284984"/>
            <a:ext cx="3071834" cy="3143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разобрать рс\создание презентаций\5___\126 фоны для презентаций\1021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667" y="831388"/>
            <a:ext cx="3481717" cy="26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008848"/>
            <a:ext cx="3060181" cy="459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281" y="4005063"/>
            <a:ext cx="3887169" cy="2490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разобрать рс\создание презентаций\5___\126 фоны для презентаций\1021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СУИЦИДАЛЬНОЕ ПОВЕДЕНИЕ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ОСОБЫЙ ВИД ОТКЛОНЯЮЩЕГОСЯ ПОВЕДЕНИЯ ПОДРОСТКОВ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       </a:t>
            </a:r>
            <a:r>
              <a:rPr lang="ru-RU" dirty="0" smtClean="0"/>
              <a:t>Суицидальное </a:t>
            </a:r>
            <a:r>
              <a:rPr lang="ru-RU" dirty="0" smtClean="0"/>
              <a:t>поведение относится к распространенной патологии поведения подростков.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en-US" dirty="0" smtClean="0"/>
              <a:t>      </a:t>
            </a:r>
            <a:r>
              <a:rPr lang="ru-RU" dirty="0" smtClean="0"/>
              <a:t>Именно </a:t>
            </a:r>
            <a:r>
              <a:rPr lang="ru-RU" dirty="0" smtClean="0"/>
              <a:t>в этом возрастном периоде оно отличается многообразием: это суицидальные мысли, намерения, высказывания, угрозы, попытки.</a:t>
            </a:r>
          </a:p>
          <a:p>
            <a:pPr marL="0" indent="0">
              <a:buNone/>
            </a:pPr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разобрать рс\создание презентаций\5___\126 фоны для презентаций\1021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подросткового суицида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/>
          <a:lstStyle/>
          <a:p>
            <a:pPr marL="514350" indent="-514350" algn="just">
              <a:buNone/>
            </a:pPr>
            <a:r>
              <a:rPr lang="ru-RU" dirty="0" smtClean="0"/>
              <a:t>     - отсутствие реального желания и четко обозначенного мотива совершения самоубийства;</a:t>
            </a:r>
          </a:p>
          <a:p>
            <a:pPr marL="514350" indent="-514350" algn="just">
              <a:buNone/>
            </a:pPr>
            <a:r>
              <a:rPr lang="ru-RU" dirty="0" smtClean="0"/>
              <a:t>     - отсутствие умения вербализировать свои </a:t>
            </a:r>
            <a:r>
              <a:rPr lang="ru-RU" dirty="0" smtClean="0"/>
              <a:t>чувства, </a:t>
            </a:r>
            <a:r>
              <a:rPr lang="ru-RU" dirty="0" smtClean="0"/>
              <a:t>поделиться своими переживаниями, подробно рассказать о них.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разобрать рс\создание презентаций\5___\126 фоны для презентаций\1021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/>
              <a:t>       13-летнего возраста суицидальные попытки практически не встречаются. Начиная с 14—15 лет эта активность резко возрастает, достигая максимума к 16-19 годам.</a:t>
            </a:r>
          </a:p>
          <a:p>
            <a:pPr marL="0" indent="0" algn="just">
              <a:buNone/>
            </a:pPr>
            <a:r>
              <a:rPr lang="ru-RU" dirty="0" smtClean="0"/>
              <a:t>      Чаще всего суицидальные поступки  подростки совершают в дневное и вечернее время (80%), когда поблизости есть те, кто может их остановить.</a:t>
            </a:r>
          </a:p>
          <a:p>
            <a:pPr marL="0" indent="0" algn="just">
              <a:buNone/>
            </a:pPr>
            <a:r>
              <a:rPr lang="ru-RU" dirty="0" smtClean="0"/>
              <a:t>      Время года: больше всего самоубийств регистрируется весной, когда человеческие несчастья контрастируют с цветением окружающей природы (апрель).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разобрать рс\создание презентаций\5___\126 фоны для презентаций\1021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>
            <a:norm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Суицидальные проявления</a:t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внутренние                  внешние                        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636912"/>
            <a:ext cx="4286248" cy="42210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-    суицидальные мысли; </a:t>
            </a:r>
          </a:p>
          <a:p>
            <a:pPr>
              <a:buFontTx/>
              <a:buChar char="-"/>
            </a:pPr>
            <a:r>
              <a:rPr lang="ru-RU" sz="2400" dirty="0" smtClean="0"/>
              <a:t>фантазии на тему смерти;</a:t>
            </a:r>
          </a:p>
          <a:p>
            <a:pPr>
              <a:buFontTx/>
              <a:buChar char="-"/>
            </a:pPr>
            <a:r>
              <a:rPr lang="ru-RU" sz="2400" dirty="0" smtClean="0"/>
              <a:t>суицидальные замыслы;</a:t>
            </a:r>
          </a:p>
          <a:p>
            <a:pPr>
              <a:buFontTx/>
              <a:buChar char="-"/>
            </a:pPr>
            <a:r>
              <a:rPr lang="ru-RU" sz="2400" dirty="0" smtClean="0"/>
              <a:t>суицидальные намерения.</a:t>
            </a:r>
            <a:endParaRPr lang="ru-RU" sz="24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857752" y="1214422"/>
            <a:ext cx="107157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0800000" flipV="1">
            <a:off x="3000364" y="1214422"/>
            <a:ext cx="107157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одержимое 2"/>
          <p:cNvSpPr txBox="1">
            <a:spLocks/>
          </p:cNvSpPr>
          <p:nvPr/>
        </p:nvSpPr>
        <p:spPr>
          <a:xfrm>
            <a:off x="4714876" y="2564904"/>
            <a:ext cx="4000528" cy="4293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-"/>
            </a:pPr>
            <a:r>
              <a:rPr lang="ru-RU" sz="2400" dirty="0" smtClean="0"/>
              <a:t>суицидальные попытки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342900" lvl="0" indent="-342900">
              <a:spcBef>
                <a:spcPct val="20000"/>
              </a:spcBef>
              <a:buFontTx/>
              <a:buChar char="-"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2400" dirty="0" smtClean="0"/>
              <a:t>завершенный суицид.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разобрать рс\создание презентаций\5___\126 фоны для презентаций\1021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79512" y="692696"/>
            <a:ext cx="8712968" cy="5400600"/>
          </a:xfrm>
        </p:spPr>
        <p:txBody>
          <a:bodyPr>
            <a:normAutofit fontScale="85000" lnSpcReduction="20000"/>
          </a:bodyPr>
          <a:lstStyle/>
          <a:p>
            <a:pPr marL="514350" indent="-514350" algn="just">
              <a:buAutoNum type="arabicPeriod"/>
            </a:pPr>
            <a:r>
              <a:rPr lang="ru-RU" dirty="0" smtClean="0"/>
              <a:t>Недостаточно адекватная оценка последствий своих суицидальных действий. </a:t>
            </a:r>
          </a:p>
          <a:p>
            <a:pPr marL="514350" indent="-514350" algn="just">
              <a:buAutoNum type="arabicPeriod"/>
            </a:pPr>
            <a:r>
              <a:rPr lang="ru-RU" dirty="0" smtClean="0"/>
              <a:t>Отсутствие четких различий между истинными суицидальными намерениями и демонстративно-шантажными действиями.</a:t>
            </a:r>
          </a:p>
          <a:p>
            <a:pPr marL="514350" indent="-514350" algn="just">
              <a:buAutoNum type="arabicPeriod"/>
            </a:pPr>
            <a:r>
              <a:rPr lang="ru-RU" dirty="0" smtClean="0"/>
              <a:t>Несоответствие между внешним поводом и реакцией на него.</a:t>
            </a:r>
          </a:p>
          <a:p>
            <a:pPr marL="514350" indent="-514350" algn="just">
              <a:buAutoNum type="arabicPeriod"/>
            </a:pPr>
            <a:r>
              <a:rPr lang="ru-RU" dirty="0" smtClean="0"/>
              <a:t> Опосредующее влияние неблагоприятной, психотравмирующей, </a:t>
            </a:r>
            <a:r>
              <a:rPr lang="ru-RU" dirty="0" err="1" smtClean="0"/>
              <a:t>микросоциальной</a:t>
            </a:r>
            <a:r>
              <a:rPr lang="ru-RU" dirty="0" smtClean="0"/>
              <a:t>, а не степень выраженности тех или иных психопатологических нарушений.</a:t>
            </a:r>
          </a:p>
          <a:p>
            <a:pPr marL="514350" indent="-514350" algn="just">
              <a:buAutoNum type="arabicPeriod"/>
            </a:pPr>
            <a:r>
              <a:rPr lang="ru-RU" dirty="0" smtClean="0"/>
              <a:t>Наличие взаимосвязи самоубийств и суицидальных попыток с некоторыми проявлениями отклоняющегося от нормы поведения. 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esktop\разобрать рс\создание презентаций\5___\126 фоны для презентаций\1021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214422"/>
            <a:ext cx="8296274" cy="466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разобрать рс\создание презентаций\5___\126 фоны для презентаций\1021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1026" name="Picture 2" descr="https://im2-tub-ru.yandex.net/i?id=dec264f32dbd00625f9cebdb45d9b6a0&amp;n=33&amp;h=215&amp;w=3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656"/>
            <a:ext cx="3076575" cy="2047876"/>
          </a:xfrm>
          <a:prstGeom prst="rect">
            <a:avLst/>
          </a:prstGeom>
          <a:noFill/>
        </p:spPr>
      </p:pic>
      <p:pic>
        <p:nvPicPr>
          <p:cNvPr id="1028" name="Picture 4" descr="http://www.neuroplus.ru/sites/default/files/images/podrostki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4755634" cy="3168442"/>
          </a:xfrm>
          <a:prstGeom prst="rect">
            <a:avLst/>
          </a:prstGeom>
          <a:noFill/>
        </p:spPr>
      </p:pic>
      <p:pic>
        <p:nvPicPr>
          <p:cNvPr id="1030" name="Picture 6" descr="http://www.priotime.com/wp-content/uploads/2013/05/PrioBlog-Family-Family-Fights-and-How-to-Resolve-The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852936"/>
            <a:ext cx="3684689" cy="2448272"/>
          </a:xfrm>
          <a:prstGeom prst="rect">
            <a:avLst/>
          </a:prstGeom>
          <a:noFill/>
        </p:spPr>
      </p:pic>
      <p:pic>
        <p:nvPicPr>
          <p:cNvPr id="1032" name="Picture 8" descr="http://i61.mindmix.ru/30/90/409030/8/7972808/e0W_60Cr_Xo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3645024"/>
            <a:ext cx="3840426" cy="28803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465</Words>
  <Application>Microsoft Office PowerPoint</Application>
  <PresentationFormat>Экран (4:3)</PresentationFormat>
  <Paragraphs>55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Особенности суицидального поведения подростков</vt:lpstr>
      <vt:lpstr>Слайд 2</vt:lpstr>
      <vt:lpstr>СУИЦИДАЛЬНОЕ ПОВЕДЕНИЕ КАК ОСОБЫЙ ВИД ОТКЛОНЯЮЩЕГОСЯ ПОВЕДЕНИЯ ПОДРОСТКОВ </vt:lpstr>
      <vt:lpstr>Особенности подросткового суицида</vt:lpstr>
      <vt:lpstr>Слайд 5</vt:lpstr>
      <vt:lpstr>Суицидальные проявления   внутренние                  внешние                          </vt:lpstr>
      <vt:lpstr>Слайд 7</vt:lpstr>
      <vt:lpstr>Слайд 8</vt:lpstr>
      <vt:lpstr>Слайд 9</vt:lpstr>
      <vt:lpstr>Характерные черты подросткового суицида</vt:lpstr>
      <vt:lpstr>Признаки намерения совершения суицида</vt:lpstr>
      <vt:lpstr>Слайд 12</vt:lpstr>
      <vt:lpstr>Если замечена склонность школьника к самоубийству, воспользуйтесь следующими рекомендациями, которые помогут изменить ситуацию: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«Профилактика суицидального поведения учащихся в образовательном учреждении»</dc:title>
  <dc:creator>Ирина</dc:creator>
  <cp:lastModifiedBy>admin</cp:lastModifiedBy>
  <cp:revision>65</cp:revision>
  <dcterms:created xsi:type="dcterms:W3CDTF">2013-01-05T16:12:44Z</dcterms:created>
  <dcterms:modified xsi:type="dcterms:W3CDTF">2016-10-31T16:18:30Z</dcterms:modified>
</cp:coreProperties>
</file>