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2" r:id="rId5"/>
    <p:sldId id="265" r:id="rId6"/>
    <p:sldId id="266" r:id="rId7"/>
    <p:sldId id="259" r:id="rId8"/>
    <p:sldId id="260" r:id="rId9"/>
    <p:sldId id="264"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07.04.2017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07.04.2017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07.04.2017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07.04.2017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07.04.2017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07.04.2017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2088232"/>
          </a:xfrm>
        </p:spPr>
        <p:txBody>
          <a:bodyPr>
            <a:normAutofit fontScale="90000"/>
          </a:bodyPr>
          <a:lstStyle/>
          <a:p>
            <a:r>
              <a:rPr lang="ru-RU" dirty="0">
                <a:solidFill>
                  <a:srgbClr val="002060"/>
                </a:solidFill>
              </a:rPr>
              <a:t>«Школа успешного родителя</a:t>
            </a:r>
            <a:r>
              <a:rPr lang="ru-RU" dirty="0" smtClean="0">
                <a:solidFill>
                  <a:srgbClr val="002060"/>
                </a:solidFill>
              </a:rPr>
              <a:t>»</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smtClean="0">
                <a:solidFill>
                  <a:srgbClr val="002060"/>
                </a:solidFill>
              </a:rPr>
              <a:t>Тема: </a:t>
            </a:r>
            <a:r>
              <a:rPr lang="ru-RU" dirty="0" smtClean="0">
                <a:solidFill>
                  <a:srgbClr val="FFFF00"/>
                </a:solidFill>
              </a:rPr>
              <a:t>«О</a:t>
            </a:r>
            <a:r>
              <a:rPr lang="ru-RU" b="1" dirty="0" smtClean="0">
                <a:solidFill>
                  <a:srgbClr val="FFFF00"/>
                </a:solidFill>
              </a:rPr>
              <a:t>бщение с ребёнком в семье»</a:t>
            </a:r>
            <a:endParaRPr lang="ru-RU" b="1" dirty="0">
              <a:solidFill>
                <a:srgbClr val="FFFF00"/>
              </a:solidFill>
            </a:endParaRPr>
          </a:p>
        </p:txBody>
      </p:sp>
      <p:sp>
        <p:nvSpPr>
          <p:cNvPr id="3" name="Подзаголовок 2"/>
          <p:cNvSpPr>
            <a:spLocks noGrp="1"/>
          </p:cNvSpPr>
          <p:nvPr>
            <p:ph type="subTitle" idx="1"/>
          </p:nvPr>
        </p:nvSpPr>
        <p:spPr>
          <a:xfrm>
            <a:off x="642804" y="4648200"/>
            <a:ext cx="7889635" cy="1157064"/>
          </a:xfrm>
        </p:spPr>
        <p:txBody>
          <a:bodyPr>
            <a:normAutofit/>
          </a:bodyPr>
          <a:lstStyle/>
          <a:p>
            <a:pPr algn="r"/>
            <a:r>
              <a:rPr lang="ru-RU" dirty="0" smtClean="0">
                <a:solidFill>
                  <a:srgbClr val="002060"/>
                </a:solidFill>
              </a:rPr>
              <a:t>Подготовила: </a:t>
            </a:r>
          </a:p>
          <a:p>
            <a:pPr algn="r"/>
            <a:r>
              <a:rPr lang="ru-RU" dirty="0" smtClean="0">
                <a:solidFill>
                  <a:srgbClr val="002060"/>
                </a:solidFill>
              </a:rPr>
              <a:t>педагог-психолог </a:t>
            </a:r>
          </a:p>
          <a:p>
            <a:pPr algn="r"/>
            <a:r>
              <a:rPr lang="ru-RU" dirty="0" smtClean="0">
                <a:solidFill>
                  <a:srgbClr val="002060"/>
                </a:solidFill>
              </a:rPr>
              <a:t>Писарева Н.Н,</a:t>
            </a:r>
            <a:endParaRPr lang="ru-RU" dirty="0">
              <a:solidFill>
                <a:srgbClr val="002060"/>
              </a:solidFill>
            </a:endParaRPr>
          </a:p>
        </p:txBody>
      </p:sp>
      <p:pic>
        <p:nvPicPr>
          <p:cNvPr id="4" name="Рисунок 3" descr="https://im0-tub-ru.yandex.net/i?id=5ddfa504086a1307cd5b18eb7dac99ae-l&amp;n=13"/>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84984"/>
            <a:ext cx="5040560" cy="3240360"/>
          </a:xfrm>
          <a:prstGeom prst="rect">
            <a:avLst/>
          </a:prstGeom>
          <a:noFill/>
          <a:ln>
            <a:noFill/>
          </a:ln>
        </p:spPr>
      </p:pic>
    </p:spTree>
    <p:extLst>
      <p:ext uri="{BB962C8B-B14F-4D97-AF65-F5344CB8AC3E}">
        <p14:creationId xmlns:p14="http://schemas.microsoft.com/office/powerpoint/2010/main" val="162791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3528392"/>
          </a:xfrm>
        </p:spPr>
        <p:txBody>
          <a:bodyPr>
            <a:normAutofit/>
          </a:bodyPr>
          <a:lstStyle/>
          <a:p>
            <a:r>
              <a:rPr lang="ru-RU" sz="5400" dirty="0">
                <a:solidFill>
                  <a:srgbClr val="FFFF00"/>
                </a:solidFill>
                <a:latin typeface="Times New Roman" pitchFamily="18" charset="0"/>
                <a:ea typeface="Times New Roman" pitchFamily="18" charset="0"/>
                <a:cs typeface="Times New Roman" pitchFamily="18" charset="0"/>
              </a:rPr>
              <a:t>«Родителями быть нелегко, но плохо, если нелегко от этого нашим детям»</a:t>
            </a:r>
            <a:endParaRPr lang="ru-RU" sz="54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699416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2908920"/>
          </a:xfrm>
        </p:spPr>
        <p:txBody>
          <a:bodyPr>
            <a:normAutofit/>
          </a:bodyPr>
          <a:lstStyle/>
          <a:p>
            <a:r>
              <a:rPr lang="ru-RU" dirty="0" smtClean="0">
                <a:solidFill>
                  <a:srgbClr val="002060"/>
                </a:solidFill>
              </a:rPr>
              <a:t>Советую прочитать:</a:t>
            </a:r>
            <a:br>
              <a:rPr lang="ru-RU" dirty="0" smtClean="0">
                <a:solidFill>
                  <a:srgbClr val="002060"/>
                </a:solidFill>
              </a:rPr>
            </a:br>
            <a:r>
              <a:rPr lang="ru-RU" dirty="0" smtClean="0">
                <a:solidFill>
                  <a:srgbClr val="FFFF00"/>
                </a:solidFill>
              </a:rPr>
              <a:t>Морозов Д.В. «Техника безопасности для родителей детей нового времени»</a:t>
            </a:r>
            <a:endParaRPr lang="ru-RU" dirty="0">
              <a:solidFill>
                <a:srgbClr val="FFFF00"/>
              </a:solidFill>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92332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5400" b="1" dirty="0" smtClean="0">
                <a:solidFill>
                  <a:srgbClr val="FFFF00"/>
                </a:solidFill>
              </a:rPr>
              <a:t>Спасибо за внимание!</a:t>
            </a:r>
            <a:endParaRPr lang="ru-RU" sz="5400" b="1" dirty="0">
              <a:solidFill>
                <a:srgbClr val="FFFF00"/>
              </a:solidFill>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2753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pPr marL="0" indent="0" algn="ctr">
              <a:buNone/>
            </a:pPr>
            <a:endParaRPr lang="ru-RU" sz="3600" b="1" dirty="0" smtClean="0">
              <a:solidFill>
                <a:srgbClr val="002060"/>
              </a:solidFill>
            </a:endParaRPr>
          </a:p>
          <a:p>
            <a:pPr marL="0" indent="0" algn="ctr">
              <a:buNone/>
            </a:pPr>
            <a:r>
              <a:rPr lang="ru-RU" sz="3600" b="1" dirty="0" smtClean="0">
                <a:solidFill>
                  <a:srgbClr val="002060"/>
                </a:solidFill>
              </a:rPr>
              <a:t>Потребность </a:t>
            </a:r>
            <a:r>
              <a:rPr lang="ru-RU" sz="3600" b="1" dirty="0">
                <a:solidFill>
                  <a:srgbClr val="002060"/>
                </a:solidFill>
              </a:rPr>
              <a:t>в любви, принадлежности (нужности другому) – одна из фундаментальных человеческих потребностей. </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79912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1512168"/>
          </a:xfrm>
        </p:spPr>
        <p:txBody>
          <a:bodyPr/>
          <a:lstStyle/>
          <a:p>
            <a:r>
              <a:rPr lang="ru-RU" dirty="0" smtClean="0">
                <a:solidFill>
                  <a:srgbClr val="FFFF00"/>
                </a:solidFill>
              </a:rPr>
              <a:t>Периодизация психического развития по </a:t>
            </a:r>
            <a:r>
              <a:rPr lang="ru-RU" dirty="0" err="1" smtClean="0">
                <a:solidFill>
                  <a:srgbClr val="FFFF00"/>
                </a:solidFill>
              </a:rPr>
              <a:t>З.Фрейду</a:t>
            </a:r>
            <a:endParaRPr lang="ru-RU" dirty="0">
              <a:solidFill>
                <a:srgbClr val="FFFF00"/>
              </a:solidFill>
            </a:endParaRPr>
          </a:p>
        </p:txBody>
      </p:sp>
      <p:sp>
        <p:nvSpPr>
          <p:cNvPr id="3" name="Подзаголовок 2"/>
          <p:cNvSpPr>
            <a:spLocks noGrp="1"/>
          </p:cNvSpPr>
          <p:nvPr>
            <p:ph type="subTitle" idx="1"/>
          </p:nvPr>
        </p:nvSpPr>
        <p:spPr>
          <a:xfrm>
            <a:off x="395536" y="2132856"/>
            <a:ext cx="8208912" cy="4104456"/>
          </a:xfrm>
        </p:spPr>
        <p:txBody>
          <a:bodyPr>
            <a:normAutofit/>
          </a:bodyPr>
          <a:lstStyle/>
          <a:p>
            <a:pPr algn="l"/>
            <a:r>
              <a:rPr lang="el-GR" sz="2400" b="1" dirty="0" smtClean="0">
                <a:solidFill>
                  <a:srgbClr val="002060"/>
                </a:solidFill>
                <a:latin typeface="Times New Roman" pitchFamily="18" charset="0"/>
                <a:cs typeface="Times New Roman" pitchFamily="18" charset="0"/>
              </a:rPr>
              <a:t>Ι</a:t>
            </a:r>
            <a:r>
              <a:rPr lang="ru-RU" sz="2400" b="1" dirty="0" smtClean="0">
                <a:solidFill>
                  <a:srgbClr val="002060"/>
                </a:solidFill>
                <a:latin typeface="Times New Roman" pitchFamily="18" charset="0"/>
                <a:cs typeface="Times New Roman" pitchFamily="18" charset="0"/>
              </a:rPr>
              <a:t> стадия. От 0 до 1 года – оральная.</a:t>
            </a:r>
          </a:p>
          <a:p>
            <a:pPr algn="l"/>
            <a:r>
              <a:rPr lang="ru-RU" sz="2400" b="1" u="sng" dirty="0" smtClean="0">
                <a:solidFill>
                  <a:srgbClr val="002060"/>
                </a:solidFill>
                <a:latin typeface="Times New Roman" pitchFamily="18" charset="0"/>
                <a:cs typeface="Times New Roman" pitchFamily="18" charset="0"/>
              </a:rPr>
              <a:t>4 картины мира:</a:t>
            </a:r>
          </a:p>
          <a:p>
            <a:pPr algn="l"/>
            <a:r>
              <a:rPr lang="ru-RU" sz="2400" b="1" dirty="0" smtClean="0">
                <a:solidFill>
                  <a:srgbClr val="FFFF00"/>
                </a:solidFill>
                <a:latin typeface="Times New Roman" pitchFamily="18" charset="0"/>
                <a:cs typeface="Times New Roman" pitchFamily="18" charset="0"/>
              </a:rPr>
              <a:t>1. Я – хороший – Мир хороший</a:t>
            </a:r>
          </a:p>
          <a:p>
            <a:pPr algn="l"/>
            <a:r>
              <a:rPr lang="ru-RU" sz="2400" b="1" dirty="0" smtClean="0">
                <a:solidFill>
                  <a:srgbClr val="FFFF00"/>
                </a:solidFill>
                <a:latin typeface="Times New Roman" pitchFamily="18" charset="0"/>
                <a:cs typeface="Times New Roman" pitchFamily="18" charset="0"/>
              </a:rPr>
              <a:t>2. Я – хороший – Мир плохой</a:t>
            </a:r>
          </a:p>
          <a:p>
            <a:pPr algn="l"/>
            <a:r>
              <a:rPr lang="ru-RU" sz="2400" b="1" dirty="0" smtClean="0">
                <a:solidFill>
                  <a:srgbClr val="FFFF00"/>
                </a:solidFill>
                <a:latin typeface="Times New Roman" pitchFamily="18" charset="0"/>
                <a:cs typeface="Times New Roman" pitchFamily="18" charset="0"/>
              </a:rPr>
              <a:t>3. </a:t>
            </a:r>
            <a:r>
              <a:rPr lang="ru-RU" sz="2400" b="1" dirty="0">
                <a:solidFill>
                  <a:srgbClr val="FFFF00"/>
                </a:solidFill>
                <a:latin typeface="Times New Roman" pitchFamily="18" charset="0"/>
                <a:cs typeface="Times New Roman" pitchFamily="18" charset="0"/>
              </a:rPr>
              <a:t>Я</a:t>
            </a:r>
            <a:r>
              <a:rPr lang="ru-RU" sz="2400" b="1" dirty="0" smtClean="0">
                <a:solidFill>
                  <a:srgbClr val="FFFF00"/>
                </a:solidFill>
                <a:latin typeface="Times New Roman" pitchFamily="18" charset="0"/>
                <a:cs typeface="Times New Roman" pitchFamily="18" charset="0"/>
              </a:rPr>
              <a:t> – плохой – Мир – хороший</a:t>
            </a:r>
          </a:p>
          <a:p>
            <a:pPr algn="l"/>
            <a:r>
              <a:rPr lang="ru-RU" sz="2400" b="1" dirty="0" smtClean="0">
                <a:solidFill>
                  <a:srgbClr val="FFFF00"/>
                </a:solidFill>
                <a:latin typeface="Times New Roman" pitchFamily="18" charset="0"/>
                <a:cs typeface="Times New Roman" pitchFamily="18" charset="0"/>
              </a:rPr>
              <a:t>4. Я – плохой – Мир – плохой</a:t>
            </a:r>
          </a:p>
          <a:p>
            <a:pPr algn="l"/>
            <a:r>
              <a:rPr lang="ru-RU" sz="2400" b="1" dirty="0" smtClean="0">
                <a:solidFill>
                  <a:srgbClr val="002060"/>
                </a:solidFill>
                <a:latin typeface="Times New Roman" pitchFamily="18" charset="0"/>
                <a:cs typeface="Times New Roman" pitchFamily="18" charset="0"/>
              </a:rPr>
              <a:t>Ι</a:t>
            </a:r>
            <a:r>
              <a:rPr lang="el-GR" sz="2400" b="1" dirty="0" smtClean="0">
                <a:solidFill>
                  <a:srgbClr val="002060"/>
                </a:solidFill>
                <a:latin typeface="Times New Roman" pitchFamily="18" charset="0"/>
                <a:cs typeface="Times New Roman" pitchFamily="18" charset="0"/>
              </a:rPr>
              <a:t>Ι</a:t>
            </a:r>
            <a:r>
              <a:rPr lang="ru-RU" sz="2400" b="1" dirty="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стадия. От 1 года до 3 лет – анальная.</a:t>
            </a:r>
          </a:p>
          <a:p>
            <a:pPr algn="l"/>
            <a:r>
              <a:rPr lang="el-GR" sz="2400" b="1" dirty="0" smtClean="0">
                <a:solidFill>
                  <a:srgbClr val="002060"/>
                </a:solidFill>
                <a:latin typeface="Times New Roman" pitchFamily="18" charset="0"/>
                <a:cs typeface="Times New Roman" pitchFamily="18" charset="0"/>
              </a:rPr>
              <a:t>ΙΙΙ</a:t>
            </a:r>
            <a:r>
              <a:rPr lang="ru-RU" sz="2400" b="1" dirty="0" smtClean="0">
                <a:solidFill>
                  <a:srgbClr val="002060"/>
                </a:solidFill>
                <a:latin typeface="Times New Roman" pitchFamily="18" charset="0"/>
                <a:cs typeface="Times New Roman" pitchFamily="18" charset="0"/>
              </a:rPr>
              <a:t> стадия. От 3 лет до 7 лет – фаллическая (генитальная).</a:t>
            </a: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02001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648073"/>
          </a:xfrm>
        </p:spPr>
        <p:txBody>
          <a:bodyPr>
            <a:normAutofit/>
          </a:bodyPr>
          <a:lstStyle/>
          <a:p>
            <a:r>
              <a:rPr lang="ru-RU" sz="3200" dirty="0" smtClean="0">
                <a:solidFill>
                  <a:srgbClr val="FFFF00"/>
                </a:solidFill>
              </a:rPr>
              <a:t>«Кувшин эмоций» (по Ю.Б. </a:t>
            </a:r>
            <a:r>
              <a:rPr lang="ru-RU" sz="3200" dirty="0" err="1" smtClean="0">
                <a:solidFill>
                  <a:srgbClr val="FFFF00"/>
                </a:solidFill>
              </a:rPr>
              <a:t>Гиппенрейтер</a:t>
            </a:r>
            <a:r>
              <a:rPr lang="ru-RU" sz="3200" dirty="0" smtClean="0">
                <a:solidFill>
                  <a:srgbClr val="FFFF00"/>
                </a:solidFill>
              </a:rPr>
              <a:t>)</a:t>
            </a:r>
            <a:endParaRPr lang="ru-RU" sz="3200" dirty="0">
              <a:solidFill>
                <a:srgbClr val="FFFF00"/>
              </a:solidFill>
            </a:endParaRPr>
          </a:p>
        </p:txBody>
      </p:sp>
      <p:sp>
        <p:nvSpPr>
          <p:cNvPr id="3" name="Подзаголовок 2"/>
          <p:cNvSpPr>
            <a:spLocks noGrp="1"/>
          </p:cNvSpPr>
          <p:nvPr>
            <p:ph type="subTitle" idx="1"/>
          </p:nvPr>
        </p:nvSpPr>
        <p:spPr/>
        <p:txBody>
          <a:bodyPr/>
          <a:lstStyle/>
          <a:p>
            <a:endParaRPr lang="ru-RU"/>
          </a:p>
        </p:txBody>
      </p:sp>
      <p:pic>
        <p:nvPicPr>
          <p:cNvPr id="4" name="Рисунок 3" descr="https://im1-tub-ru.yandex.net/i?id=6c269257ec532a08022d58097c064de1-l&amp;n=13"/>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08720"/>
            <a:ext cx="5976665" cy="5832648"/>
          </a:xfrm>
          <a:prstGeom prst="rect">
            <a:avLst/>
          </a:prstGeom>
          <a:noFill/>
          <a:ln>
            <a:noFill/>
          </a:ln>
        </p:spPr>
      </p:pic>
    </p:spTree>
    <p:extLst>
      <p:ext uri="{BB962C8B-B14F-4D97-AF65-F5344CB8AC3E}">
        <p14:creationId xmlns:p14="http://schemas.microsoft.com/office/powerpoint/2010/main" val="287255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20688"/>
            <a:ext cx="8712968" cy="1440160"/>
          </a:xfrm>
        </p:spPr>
        <p:txBody>
          <a:bodyPr>
            <a:normAutofit fontScale="90000"/>
          </a:bodyPr>
          <a:lstStyle/>
          <a:p>
            <a:r>
              <a:rPr lang="ru-RU" b="1" dirty="0">
                <a:solidFill>
                  <a:srgbClr val="FFFF00"/>
                </a:solidFill>
              </a:rPr>
              <a:t>Примерная схема «Я - высказывания»</a:t>
            </a:r>
            <a:br>
              <a:rPr lang="ru-RU" b="1" dirty="0">
                <a:solidFill>
                  <a:srgbClr val="FFFF00"/>
                </a:solidFill>
              </a:rPr>
            </a:br>
            <a:endParaRPr lang="ru-RU" dirty="0"/>
          </a:p>
        </p:txBody>
      </p:sp>
      <p:sp>
        <p:nvSpPr>
          <p:cNvPr id="3" name="Подзаголовок 2"/>
          <p:cNvSpPr>
            <a:spLocks noGrp="1"/>
          </p:cNvSpPr>
          <p:nvPr>
            <p:ph type="subTitle" idx="1"/>
          </p:nvPr>
        </p:nvSpPr>
        <p:spPr>
          <a:xfrm>
            <a:off x="251520" y="1556792"/>
            <a:ext cx="8496944" cy="4536504"/>
          </a:xfrm>
        </p:spPr>
        <p:txBody>
          <a:bodyPr>
            <a:noAutofit/>
          </a:bodyPr>
          <a:lstStyle/>
          <a:p>
            <a:pPr algn="l"/>
            <a:r>
              <a:rPr lang="ru-RU" sz="2800" b="1" dirty="0">
                <a:solidFill>
                  <a:srgbClr val="002060"/>
                </a:solidFill>
              </a:rPr>
              <a:t>Событие </a:t>
            </a:r>
            <a:r>
              <a:rPr lang="ru-RU" sz="2800" dirty="0">
                <a:solidFill>
                  <a:srgbClr val="002060"/>
                </a:solidFill>
              </a:rPr>
              <a:t>– «Когда…» (описание нежелательной ситуации): «Когда вы на меня кричите….»</a:t>
            </a:r>
            <a:br>
              <a:rPr lang="ru-RU" sz="2800" dirty="0">
                <a:solidFill>
                  <a:srgbClr val="002060"/>
                </a:solidFill>
              </a:rPr>
            </a:br>
            <a:r>
              <a:rPr lang="ru-RU" sz="2800" b="1" dirty="0">
                <a:solidFill>
                  <a:srgbClr val="002060"/>
                </a:solidFill>
              </a:rPr>
              <a:t>Ваша реакция </a:t>
            </a:r>
            <a:r>
              <a:rPr lang="ru-RU" sz="2800" dirty="0">
                <a:solidFill>
                  <a:srgbClr val="002060"/>
                </a:solidFill>
              </a:rPr>
              <a:t>– «Я чувствую…» (описание ваших чувств…): «Я чувствую себя беспомощным».</a:t>
            </a:r>
            <a:br>
              <a:rPr lang="ru-RU" sz="2800" dirty="0">
                <a:solidFill>
                  <a:srgbClr val="002060"/>
                </a:solidFill>
              </a:rPr>
            </a:br>
            <a:r>
              <a:rPr lang="ru-RU" sz="2800" b="1" dirty="0">
                <a:solidFill>
                  <a:srgbClr val="002060"/>
                </a:solidFill>
              </a:rPr>
              <a:t>Предпочтительный исход </a:t>
            </a:r>
            <a:r>
              <a:rPr lang="ru-RU" sz="2800" dirty="0">
                <a:solidFill>
                  <a:srgbClr val="002060"/>
                </a:solidFill>
              </a:rPr>
              <a:t>– «Мне хотелось бы, чтобы…» (описание желаемого варианта): «Мне хотелось бы, чтобы мы спокойно во всём разобрались».</a:t>
            </a:r>
            <a:br>
              <a:rPr lang="ru-RU" sz="2800" dirty="0">
                <a:solidFill>
                  <a:srgbClr val="002060"/>
                </a:solidFill>
              </a:rPr>
            </a:br>
            <a:r>
              <a:rPr lang="ru-RU" sz="2800" b="1" dirty="0">
                <a:solidFill>
                  <a:srgbClr val="002060"/>
                </a:solidFill>
              </a:rPr>
              <a:t>Формула обоснования </a:t>
            </a:r>
            <a:r>
              <a:rPr lang="ru-RU" sz="2800" dirty="0">
                <a:solidFill>
                  <a:srgbClr val="002060"/>
                </a:solidFill>
              </a:rPr>
              <a:t>– «Я хотел бы…., потому что…».</a:t>
            </a:r>
            <a:br>
              <a:rPr lang="ru-RU" sz="2800" dirty="0">
                <a:solidFill>
                  <a:srgbClr val="002060"/>
                </a:solidFill>
              </a:rPr>
            </a:br>
            <a:endParaRPr lang="ru-RU" sz="2800" dirty="0"/>
          </a:p>
        </p:txBody>
      </p:sp>
    </p:spTree>
    <p:extLst>
      <p:ext uri="{BB962C8B-B14F-4D97-AF65-F5344CB8AC3E}">
        <p14:creationId xmlns:p14="http://schemas.microsoft.com/office/powerpoint/2010/main" val="172066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4493096"/>
          </a:xfrm>
        </p:spPr>
        <p:txBody>
          <a:bodyPr>
            <a:noAutofit/>
          </a:bodyPr>
          <a:lstStyle/>
          <a:p>
            <a:pPr algn="l"/>
            <a:r>
              <a:rPr lang="ru-RU" sz="2400" b="1" dirty="0">
                <a:solidFill>
                  <a:srgbClr val="002060"/>
                </a:solidFill>
                <a:latin typeface="Times New Roman" pitchFamily="18" charset="0"/>
                <a:cs typeface="Times New Roman" pitchFamily="18" charset="0"/>
              </a:rPr>
              <a:t>1. Опираться на сильные качества ребёнка,</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    развивать их, давая посильные задания  и обязанности.</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2. Уметь и хотеть демонстрировать любовь и </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     уважение к ребёнку.</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3. Проводить больше времени с ребёнком.</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4. Внести юмор во взаимоотношения.</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5. Позволить ребёнку самому решать проблемы,</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    там где это возможно.</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6. Принимать индивидуальность ребёнка.</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7. Демонстрировать оптимизм!</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8. Организовывать совместный досуг.</a:t>
            </a:r>
            <a:br>
              <a:rPr lang="ru-RU" sz="24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9. Предоставлять ребёнку право выбора, советоваться с </a:t>
            </a:r>
            <a:r>
              <a:rPr lang="ru-RU" sz="2400" b="1" dirty="0" smtClean="0">
                <a:solidFill>
                  <a:srgbClr val="002060"/>
                </a:solidFill>
                <a:latin typeface="Times New Roman" pitchFamily="18" charset="0"/>
                <a:cs typeface="Times New Roman" pitchFamily="18" charset="0"/>
              </a:rPr>
              <a:t>ним</a:t>
            </a:r>
            <a:r>
              <a:rPr lang="ru-RU" sz="2400" b="1" dirty="0">
                <a:solidFill>
                  <a:srgbClr val="002060"/>
                </a:solidFill>
                <a:latin typeface="Times New Roman" pitchFamily="18" charset="0"/>
                <a:cs typeface="Times New Roman" pitchFamily="18" charset="0"/>
              </a:rPr>
              <a:t>. </a:t>
            </a:r>
            <a:endParaRPr lang="ru-RU" sz="24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586441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http://dspanov.krut.obr55.ru/files/2014/02/%D0%9F%D0%B0%D0%BC%D1%8F%D1%82%D0%BA%D0%B0-%D1%80%D0%BE%D0%B4%D0%B8%D1%82%D0%B5%D0%BB%D1%8F%D0%BC.png"/>
          <p:cNvPicPr/>
          <p:nvPr/>
        </p:nvPicPr>
        <p:blipFill>
          <a:blip r:embed="rId2">
            <a:extLst>
              <a:ext uri="{28A0092B-C50C-407E-A947-70E740481C1C}">
                <a14:useLocalDpi xmlns:a14="http://schemas.microsoft.com/office/drawing/2010/main" val="0"/>
              </a:ext>
            </a:extLst>
          </a:blip>
          <a:srcRect/>
          <a:stretch>
            <a:fillRect/>
          </a:stretch>
        </p:blipFill>
        <p:spPr bwMode="auto">
          <a:xfrm>
            <a:off x="179513" y="116632"/>
            <a:ext cx="8712968" cy="6552728"/>
          </a:xfrm>
          <a:prstGeom prst="rect">
            <a:avLst/>
          </a:prstGeom>
          <a:noFill/>
          <a:ln>
            <a:noFill/>
          </a:ln>
        </p:spPr>
      </p:pic>
    </p:spTree>
    <p:extLst>
      <p:ext uri="{BB962C8B-B14F-4D97-AF65-F5344CB8AC3E}">
        <p14:creationId xmlns:p14="http://schemas.microsoft.com/office/powerpoint/2010/main" val="110292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Users\psiholog\Desktop\школа занятие 4 общение в семье\собрание.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640960"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62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descr="http://kirovskayasoch.ucoz.ru/_si/0/53913456.jpg"/>
          <p:cNvPicPr/>
          <p:nvPr/>
        </p:nvPicPr>
        <p:blipFill>
          <a:blip r:embed="rId2">
            <a:extLst>
              <a:ext uri="{28A0092B-C50C-407E-A947-70E740481C1C}">
                <a14:useLocalDpi xmlns:a14="http://schemas.microsoft.com/office/drawing/2010/main" val="0"/>
              </a:ext>
            </a:extLst>
          </a:blip>
          <a:srcRect/>
          <a:stretch>
            <a:fillRect/>
          </a:stretch>
        </p:blipFill>
        <p:spPr bwMode="auto">
          <a:xfrm>
            <a:off x="179513" y="260648"/>
            <a:ext cx="8712968" cy="6408712"/>
          </a:xfrm>
          <a:prstGeom prst="rect">
            <a:avLst/>
          </a:prstGeom>
          <a:noFill/>
          <a:ln>
            <a:noFill/>
          </a:ln>
        </p:spPr>
      </p:pic>
    </p:spTree>
    <p:extLst>
      <p:ext uri="{BB962C8B-B14F-4D97-AF65-F5344CB8AC3E}">
        <p14:creationId xmlns:p14="http://schemas.microsoft.com/office/powerpoint/2010/main" val="3941565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105</TotalTime>
  <Words>172</Words>
  <Application>Microsoft Office PowerPoint</Application>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Волна</vt:lpstr>
      <vt:lpstr>«Школа успешного родителя»  Тема: «Общение с ребёнком в семье»</vt:lpstr>
      <vt:lpstr>Презентация PowerPoint</vt:lpstr>
      <vt:lpstr>Периодизация психического развития по З.Фрейду</vt:lpstr>
      <vt:lpstr>«Кувшин эмоций» (по Ю.Б. Гиппенрейтер)</vt:lpstr>
      <vt:lpstr>Примерная схема «Я - высказывания» </vt:lpstr>
      <vt:lpstr>1. Опираться на сильные качества ребёнка,     развивать их, давая посильные задания  и обязанности. 2. Уметь и хотеть демонстрировать любовь и       уважение к ребёнку. 3. Проводить больше времени с ребёнком. 4. Внести юмор во взаимоотношения. 5. Позволить ребёнку самому решать проблемы,     там где это возможно. 6. Принимать индивидуальность ребёнка. 7. Демонстрировать оптимизм! 8. Организовывать совместный досуг. 9. Предоставлять ребёнку право выбора, советоваться с ним. </vt:lpstr>
      <vt:lpstr>Презентация PowerPoint</vt:lpstr>
      <vt:lpstr>Презентация PowerPoint</vt:lpstr>
      <vt:lpstr>Презентация PowerPoint</vt:lpstr>
      <vt:lpstr>«Родителями быть нелегко, но плохо, если нелегко от этого нашим детям»</vt:lpstr>
      <vt:lpstr>Советую прочитать: Морозов Д.В. «Техника безопасности для родителей детей нового времени»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Общение с ребёнком в семье</dc:title>
  <dc:creator>psiholog</dc:creator>
  <cp:lastModifiedBy>psiholog</cp:lastModifiedBy>
  <cp:revision>8</cp:revision>
  <dcterms:created xsi:type="dcterms:W3CDTF">2017-04-06T06:03:18Z</dcterms:created>
  <dcterms:modified xsi:type="dcterms:W3CDTF">2017-04-07T05:47:45Z</dcterms:modified>
</cp:coreProperties>
</file>