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3" r:id="rId3"/>
  </p:sldMasterIdLst>
  <p:notesMasterIdLst>
    <p:notesMasterId r:id="rId31"/>
  </p:notesMasterIdLst>
  <p:sldIdLst>
    <p:sldId id="257" r:id="rId4"/>
    <p:sldId id="299" r:id="rId5"/>
    <p:sldId id="294" r:id="rId6"/>
    <p:sldId id="295" r:id="rId7"/>
    <p:sldId id="296" r:id="rId8"/>
    <p:sldId id="297" r:id="rId9"/>
    <p:sldId id="298" r:id="rId10"/>
    <p:sldId id="302" r:id="rId11"/>
    <p:sldId id="301" r:id="rId12"/>
    <p:sldId id="300" r:id="rId13"/>
    <p:sldId id="305" r:id="rId14"/>
    <p:sldId id="303" r:id="rId15"/>
    <p:sldId id="306" r:id="rId16"/>
    <p:sldId id="283" r:id="rId17"/>
    <p:sldId id="304" r:id="rId18"/>
    <p:sldId id="266" r:id="rId19"/>
    <p:sldId id="270" r:id="rId20"/>
    <p:sldId id="271" r:id="rId21"/>
    <p:sldId id="284" r:id="rId22"/>
    <p:sldId id="292" r:id="rId23"/>
    <p:sldId id="273" r:id="rId24"/>
    <p:sldId id="285" r:id="rId25"/>
    <p:sldId id="286" r:id="rId26"/>
    <p:sldId id="287" r:id="rId27"/>
    <p:sldId id="288" r:id="rId28"/>
    <p:sldId id="289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5" autoAdjust="0"/>
    <p:restoredTop sz="95595"/>
  </p:normalViewPr>
  <p:slideViewPr>
    <p:cSldViewPr snapToGrid="0">
      <p:cViewPr varScale="1">
        <p:scale>
          <a:sx n="88" d="100"/>
          <a:sy n="88" d="100"/>
        </p:scale>
        <p:origin x="1404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18639-0A93-4196-A17A-C98BEE591979}" type="datetimeFigureOut">
              <a:rPr lang="ru-RU" smtClean="0"/>
              <a:pPr/>
              <a:t>02.04.2019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CD0FE-EEB6-4F72-B0B1-D9BA24EB3D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323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53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" charset="0"/>
            </a:endParaRPr>
          </a:p>
        </p:txBody>
      </p:sp>
      <p:sp>
        <p:nvSpPr>
          <p:cNvPr id="153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DB0E8-1642-4CAC-9694-65D3C8887D3E}" type="slidenum">
              <a:rPr lang="en-US" smtClean="0">
                <a:solidFill>
                  <a:srgbClr val="000000"/>
                </a:solidFill>
                <a:latin typeface="Times New Roman" charset="0"/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 smtClean="0">
              <a:solidFill>
                <a:srgbClr val="000000"/>
              </a:solidFill>
              <a:latin typeface="Times New Roman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74302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ABC397-FCAD-4BA8-8CC7-B3E01B32D9A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996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6606BA-0030-4ECF-A0B2-1D221DE62FE0}" type="slidenum">
              <a:rPr lang="ru-RU" smtClean="0">
                <a:solidFill>
                  <a:prstClr val="black"/>
                </a:solidFill>
              </a:rPr>
              <a:pPr/>
              <a:t>27</a:t>
            </a:fld>
            <a:endParaRPr lang="ru-RU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311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effectLst/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1330601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1930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2"/>
            <a:ext cx="1943100" cy="47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2"/>
            <a:ext cx="5676900" cy="47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713349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effectLst/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608969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8140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54518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95049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0584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30314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7198342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5973378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590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6926230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11416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7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7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34403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0"/>
            <a:ext cx="7772400" cy="1143000"/>
          </a:xfrm>
          <a:effectLst/>
        </p:spPr>
        <p:txBody>
          <a:bodyPr anchor="b"/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8031874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6632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530262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9991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4566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8704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72074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0631555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1192891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445086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65090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47990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47990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6860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250" y="152400"/>
            <a:ext cx="7667625" cy="685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92125" y="1066800"/>
            <a:ext cx="3862388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06913" y="1066800"/>
            <a:ext cx="3863975" cy="5105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3850C-ABFA-4354-A279-C6E9B3ECA8CC}" type="slidenum">
              <a:rPr lang="de-DE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‹#›</a:t>
            </a:fld>
            <a:endParaRPr lang="de-DE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35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3656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85295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351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089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6407841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4878214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0303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24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202DA-961A-5449-B780-05AB31713702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imes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Times" charset="0"/>
              <a:ea typeface="ＭＳ Ｐゴシック" charset="-128"/>
            </a:endParaRPr>
          </a:p>
        </p:txBody>
      </p:sp>
      <p:pic>
        <p:nvPicPr>
          <p:cNvPr id="2" name="Picture 1" descr="T19 + eTIMTemplatePP smallTIMSS copy copy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28"/>
            <a:ext cx="9144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5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A3C1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ts val="1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7713" indent="-285750" algn="l" rtl="0" eaLnBrk="0" fontAlgn="base" hangingPunct="0">
        <a:spcBef>
          <a:spcPct val="20000"/>
        </a:spcBef>
        <a:spcAft>
          <a:spcPts val="100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00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00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24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202DA-961A-5449-B780-05AB31713702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imes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Times" charset="0"/>
              <a:ea typeface="ＭＳ Ｐゴシック" charset="-128"/>
            </a:endParaRPr>
          </a:p>
        </p:txBody>
      </p:sp>
      <p:pic>
        <p:nvPicPr>
          <p:cNvPr id="2" name="Picture 1" descr="T19 + eTIMTemplatePP smallTIMSS copy copy.jp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28"/>
            <a:ext cx="9144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87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A3C1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ts val="1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7713" indent="-285750" algn="l" rtl="0" eaLnBrk="0" fontAlgn="base" hangingPunct="0">
        <a:spcBef>
          <a:spcPct val="20000"/>
        </a:spcBef>
        <a:spcAft>
          <a:spcPts val="100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00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00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6858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3824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828800"/>
            <a:ext cx="7772400" cy="3656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B7202DA-961A-5449-B780-05AB31713702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Times" charset="0"/>
                <a:ea typeface="ＭＳ Ｐゴシック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Times" charset="0"/>
              <a:ea typeface="ＭＳ Ｐゴシック" charset="-128"/>
            </a:endParaRPr>
          </a:p>
        </p:txBody>
      </p:sp>
      <p:pic>
        <p:nvPicPr>
          <p:cNvPr id="2" name="Picture 1" descr="T19 + eTIMTemplatePP smallTIMSS copy copy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6728"/>
            <a:ext cx="9144000" cy="699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42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0A3C1"/>
          </a:solidFill>
          <a:effectLst/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Verdana" pitchFamily="34" charset="0"/>
        </a:defRPr>
      </a:lvl9pPr>
    </p:titleStyle>
    <p:bodyStyle>
      <a:lvl1pPr marL="231775" indent="-231775" algn="l" rtl="0" eaLnBrk="0" fontAlgn="base" hangingPunct="0">
        <a:spcBef>
          <a:spcPct val="20000"/>
        </a:spcBef>
        <a:spcAft>
          <a:spcPts val="100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7713" indent="-285750" algn="l" rtl="0" eaLnBrk="0" fontAlgn="base" hangingPunct="0">
        <a:spcBef>
          <a:spcPct val="20000"/>
        </a:spcBef>
        <a:spcAft>
          <a:spcPts val="100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ts val="1000"/>
        </a:spcAft>
        <a:buChar char="•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ts val="1000"/>
        </a:spcAft>
        <a:buChar char="–"/>
        <a:defRPr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ts val="100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Title 1"/>
          <p:cNvSpPr>
            <a:spLocks noGrp="1"/>
          </p:cNvSpPr>
          <p:nvPr>
            <p:ph type="ctrTitle"/>
          </p:nvPr>
        </p:nvSpPr>
        <p:spPr>
          <a:xfrm>
            <a:off x="395536" y="2235200"/>
            <a:ext cx="8496944" cy="1435100"/>
          </a:xfrm>
          <a:effectLst>
            <a:outerShdw blurRad="50800" dist="63500" dir="2700000" algn="tl" rotWithShape="0">
              <a:schemeClr val="bg1">
                <a:alpha val="70000"/>
              </a:schemeClr>
            </a:outerShdw>
          </a:effectLst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  <a:defRPr/>
            </a:pPr>
            <a:r>
              <a:rPr lang="is-IS" sz="2000" dirty="0"/>
              <a:t>Особенности оценки качества естественнонаучного образования в международном исследовании TIMSS </a:t>
            </a:r>
            <a:br>
              <a:rPr lang="is-IS" sz="2000" dirty="0"/>
            </a:br>
            <a:r>
              <a:rPr lang="is-IS" sz="2000" dirty="0"/>
              <a:t>в 2019 году</a:t>
            </a:r>
            <a:r>
              <a:rPr lang="is-IS" sz="1800" dirty="0"/>
              <a:t/>
            </a:r>
            <a:br>
              <a:rPr lang="is-IS" sz="1800" dirty="0"/>
            </a:br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162520"/>
          </a:xfrm>
        </p:spPr>
        <p:txBody>
          <a:bodyPr>
            <a:normAutofit fontScale="47500" lnSpcReduction="20000"/>
          </a:bodyPr>
          <a:lstStyle/>
          <a:p>
            <a:pPr lvl="0">
              <a:defRPr/>
            </a:pPr>
            <a:r>
              <a:rPr lang="ru-RU" sz="3000" b="1" dirty="0" err="1" smtClean="0">
                <a:solidFill>
                  <a:srgbClr val="000000"/>
                </a:solidFill>
              </a:rPr>
              <a:t>Пентин</a:t>
            </a:r>
            <a:r>
              <a:rPr lang="ru-RU" sz="3000" b="1" dirty="0" smtClean="0">
                <a:solidFill>
                  <a:srgbClr val="000000"/>
                </a:solidFill>
              </a:rPr>
              <a:t> Александр Юрьевич</a:t>
            </a:r>
          </a:p>
          <a:p>
            <a:pPr>
              <a:defRPr/>
            </a:pPr>
            <a:r>
              <a:rPr lang="ru-RU" sz="2600" dirty="0" smtClean="0"/>
              <a:t>Лаборатория естественнонаучного образования  ФГБНУ «ИСРО РАО»</a:t>
            </a:r>
            <a:r>
              <a:rPr lang="en-US" sz="1400" dirty="0" smtClean="0"/>
              <a:t> </a:t>
            </a:r>
            <a:endParaRPr lang="ru-RU" sz="1400" dirty="0" smtClean="0"/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ru-RU" sz="2100" b="1" dirty="0" smtClean="0"/>
              <a:t>Совещание региональных координаторов международных сравнительных исследований качества общего образования</a:t>
            </a:r>
            <a:endParaRPr lang="ru-RU" sz="2100" dirty="0" smtClean="0"/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 smtClean="0">
                <a:solidFill>
                  <a:srgbClr val="000000"/>
                </a:solidFill>
              </a:rPr>
              <a:t>2 </a:t>
            </a:r>
            <a:r>
              <a:rPr lang="ru-RU" sz="2100" dirty="0">
                <a:solidFill>
                  <a:srgbClr val="000000"/>
                </a:solidFill>
              </a:rPr>
              <a:t>апреля </a:t>
            </a:r>
            <a:r>
              <a:rPr lang="en-US" sz="2100" dirty="0" smtClean="0">
                <a:solidFill>
                  <a:srgbClr val="000000"/>
                </a:solidFill>
              </a:rPr>
              <a:t>201</a:t>
            </a:r>
            <a:r>
              <a:rPr lang="ru-RU" sz="2100" dirty="0" smtClean="0">
                <a:solidFill>
                  <a:srgbClr val="000000"/>
                </a:solidFill>
              </a:rPr>
              <a:t>9</a:t>
            </a:r>
            <a:endParaRPr lang="ru-RU" sz="21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rgbClr val="000000"/>
                </a:solidFill>
              </a:rPr>
              <a:t>г. Москва</a:t>
            </a:r>
            <a:endParaRPr lang="en-US" sz="2100" dirty="0">
              <a:solidFill>
                <a:srgbClr val="000000"/>
              </a:solidFill>
            </a:endParaRPr>
          </a:p>
          <a:p>
            <a:pPr eaLnBrk="1" hangingPunct="1">
              <a:spcAft>
                <a:spcPts val="0"/>
              </a:spcAft>
              <a:defRPr/>
            </a:pPr>
            <a:r>
              <a:rPr lang="en-US" sz="2100" dirty="0">
                <a:ea typeface="+mn-ea"/>
                <a:cs typeface="+mn-cs"/>
              </a:rPr>
              <a:t>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39700" y="334237"/>
            <a:ext cx="1763961" cy="1322061"/>
            <a:chOff x="7236295" y="40942"/>
            <a:chExt cx="1763961" cy="132206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714132" y="40942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9823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8972"/>
            <a:ext cx="8229600" cy="131723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Соответствие программам РФ, 4 класс</a:t>
            </a:r>
            <a:br>
              <a:rPr lang="ru-RU" dirty="0" smtClean="0"/>
            </a:br>
            <a:r>
              <a:rPr lang="ru-RU" sz="2700" i="1" dirty="0" smtClean="0">
                <a:solidFill>
                  <a:srgbClr val="FF0000"/>
                </a:solidFill>
              </a:rPr>
              <a:t>У </a:t>
            </a:r>
            <a:r>
              <a:rPr lang="ru-RU" sz="2700" i="1" dirty="0" smtClean="0">
                <a:solidFill>
                  <a:srgbClr val="FF0000"/>
                </a:solidFill>
              </a:rPr>
              <a:t>них спрашивают то, чему их не учат.         И они отвечают!</a:t>
            </a:r>
            <a:endParaRPr lang="en-US" sz="27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958599"/>
            <a:ext cx="4135662" cy="4019739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1. В программе «Окружающий мир» нет примерно 40%</a:t>
            </a:r>
            <a:r>
              <a:rPr lang="en-US" dirty="0" smtClean="0"/>
              <a:t> </a:t>
            </a:r>
            <a:r>
              <a:rPr lang="ru-RU" dirty="0" smtClean="0"/>
              <a:t>того, что есть в тестах </a:t>
            </a:r>
            <a:r>
              <a:rPr lang="en-US" dirty="0" smtClean="0"/>
              <a:t>TIMSS</a:t>
            </a:r>
            <a:r>
              <a:rPr lang="ru-RU" dirty="0" smtClean="0"/>
              <a:t>:</a:t>
            </a:r>
          </a:p>
          <a:p>
            <a:r>
              <a:rPr lang="ru-RU" dirty="0" smtClean="0"/>
              <a:t>практически нет физики и химии;</a:t>
            </a:r>
          </a:p>
          <a:p>
            <a:r>
              <a:rPr lang="ru-RU" dirty="0"/>
              <a:t>н</a:t>
            </a:r>
            <a:r>
              <a:rPr lang="ru-RU" dirty="0" smtClean="0"/>
              <a:t>е рассматриваются вопросы размножения и наследственности. 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2. Объем российской программы (около 50 часов в 4 классе) примерно вдвое меньше, чем в Сингапуре, Корее и Японии, и втрое меньше, чем в Португалии.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5126204" y="2098911"/>
            <a:ext cx="3325222" cy="3103541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6" name="Oval 5"/>
          <p:cNvSpPr/>
          <p:nvPr/>
        </p:nvSpPr>
        <p:spPr>
          <a:xfrm>
            <a:off x="5237045" y="2577207"/>
            <a:ext cx="2570200" cy="232253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85"/>
          </a:p>
        </p:txBody>
      </p:sp>
      <p:sp>
        <p:nvSpPr>
          <p:cNvPr id="7" name="TextBox 6"/>
          <p:cNvSpPr txBox="1"/>
          <p:nvPr/>
        </p:nvSpPr>
        <p:spPr>
          <a:xfrm>
            <a:off x="5603088" y="3245120"/>
            <a:ext cx="19667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Программа «Окружающий мир»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86486" y="2105860"/>
            <a:ext cx="2276649" cy="4713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63" dirty="0"/>
              <a:t>Тесты </a:t>
            </a:r>
            <a:r>
              <a:rPr lang="en-US" sz="2463" dirty="0"/>
              <a:t>TIMSS</a:t>
            </a:r>
          </a:p>
        </p:txBody>
      </p:sp>
    </p:spTree>
    <p:extLst>
      <p:ext uri="{BB962C8B-B14F-4D97-AF65-F5344CB8AC3E}">
        <p14:creationId xmlns:p14="http://schemas.microsoft.com/office/powerpoint/2010/main" val="303981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950" y="1433867"/>
            <a:ext cx="5389469" cy="142778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000" dirty="0"/>
              <a:t>Результаты российских учащихся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ru-RU" sz="2000" dirty="0"/>
              <a:t>4 класса</a:t>
            </a:r>
            <a:r>
              <a:rPr lang="en-US" sz="2000" dirty="0"/>
              <a:t> </a:t>
            </a:r>
            <a:r>
              <a:rPr lang="ru-RU" sz="2000" dirty="0"/>
              <a:t>по содержательным областям и видам </a:t>
            </a:r>
            <a:r>
              <a:rPr lang="ru-RU" sz="2000" dirty="0" smtClean="0"/>
              <a:t>деятельности в </a:t>
            </a:r>
            <a:r>
              <a:rPr lang="en-US" sz="2000" dirty="0" smtClean="0"/>
              <a:t>TIMSS 2015</a:t>
            </a: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632" y="5534975"/>
            <a:ext cx="8229600" cy="472835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212" y="3262739"/>
            <a:ext cx="4211948" cy="255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2841" y="3262739"/>
            <a:ext cx="4227651" cy="25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465" y="768822"/>
            <a:ext cx="3103541" cy="2383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EA Home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38370" y="768822"/>
            <a:ext cx="1274527" cy="50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699133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0229" y="685800"/>
            <a:ext cx="8098971" cy="1143000"/>
          </a:xfrm>
        </p:spPr>
        <p:txBody>
          <a:bodyPr/>
          <a:lstStyle/>
          <a:p>
            <a:r>
              <a:rPr lang="ru-RU" sz="2800" dirty="0"/>
              <a:t>Соответствие программам РФ, </a:t>
            </a:r>
            <a:r>
              <a:rPr lang="ru-RU" sz="2800" dirty="0" smtClean="0"/>
              <a:t>8 </a:t>
            </a:r>
            <a:r>
              <a:rPr lang="ru-RU" sz="2800" dirty="0"/>
              <a:t>класс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657"/>
            <a:ext cx="8001000" cy="374468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 программах естественнонаучных предметов РФ есть почти все, что включают тесты </a:t>
            </a:r>
            <a:r>
              <a:rPr lang="en-US" dirty="0" smtClean="0"/>
              <a:t>TIMSS </a:t>
            </a:r>
            <a:r>
              <a:rPr lang="ru-RU" dirty="0" smtClean="0"/>
              <a:t>по естествознанию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Небольшие исключения: </a:t>
            </a:r>
          </a:p>
          <a:p>
            <a:r>
              <a:rPr lang="ru-RU" dirty="0" smtClean="0"/>
              <a:t>в программе и учебниках по физике для 7-8 классов нет звуковых явлений;</a:t>
            </a:r>
          </a:p>
          <a:p>
            <a:r>
              <a:rPr lang="ru-RU" dirty="0" smtClean="0"/>
              <a:t>В программе и учебниках по химии для 8 класса нет показателя </a:t>
            </a:r>
            <a:r>
              <a:rPr lang="en-US" dirty="0" smtClean="0"/>
              <a:t>pH</a:t>
            </a:r>
            <a:r>
              <a:rPr lang="ru-RU" dirty="0" smtClean="0"/>
              <a:t>.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698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262" y="629851"/>
            <a:ext cx="7772400" cy="1143000"/>
          </a:xfrm>
        </p:spPr>
        <p:txBody>
          <a:bodyPr>
            <a:noAutofit/>
          </a:bodyPr>
          <a:lstStyle/>
          <a:p>
            <a:r>
              <a:rPr lang="ru-RU" sz="2400" dirty="0"/>
              <a:t>Результаты российских учащихся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8</a:t>
            </a:r>
            <a:r>
              <a:rPr lang="ru-RU" sz="2400" dirty="0" smtClean="0"/>
              <a:t> </a:t>
            </a:r>
            <a:r>
              <a:rPr lang="ru-RU" sz="2400" dirty="0"/>
              <a:t>класса</a:t>
            </a:r>
            <a:r>
              <a:rPr lang="en-US" sz="2400" dirty="0"/>
              <a:t> </a:t>
            </a:r>
            <a:r>
              <a:rPr lang="ru-RU" sz="2400" dirty="0"/>
              <a:t>по содержательным областям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и </a:t>
            </a:r>
            <a:r>
              <a:rPr lang="ru-RU" sz="2400" dirty="0"/>
              <a:t>видам деятельности в </a:t>
            </a:r>
            <a:r>
              <a:rPr lang="en-US" sz="2400" dirty="0"/>
              <a:t>TIMSS 2015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262" y="2601686"/>
            <a:ext cx="3592286" cy="22630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7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3081" y="2601686"/>
            <a:ext cx="3459177" cy="225567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267582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294" y="1930706"/>
            <a:ext cx="7772400" cy="1748928"/>
          </a:xfrm>
        </p:spPr>
        <p:txBody>
          <a:bodyPr/>
          <a:lstStyle/>
          <a:p>
            <a:pPr algn="ctr"/>
            <a:r>
              <a:rPr lang="ru-RU" dirty="0" smtClean="0"/>
              <a:t>Примеры заданий разного формата, используемых в тесте </a:t>
            </a:r>
            <a:r>
              <a:rPr lang="en-US" dirty="0" smtClean="0"/>
              <a:t> </a:t>
            </a:r>
            <a:r>
              <a:rPr lang="en-US" dirty="0"/>
              <a:t>TIMSS</a:t>
            </a:r>
            <a:r>
              <a:rPr lang="ru-RU" dirty="0"/>
              <a:t>-20</a:t>
            </a:r>
            <a:r>
              <a:rPr lang="en-US" dirty="0"/>
              <a:t>1</a:t>
            </a:r>
            <a:r>
              <a:rPr lang="ru-RU" dirty="0"/>
              <a:t>9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(задания, приведенные в инструкции)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84830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099" y="1360384"/>
            <a:ext cx="4950428" cy="424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0155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0054" b="43100"/>
          <a:stretch/>
        </p:blipFill>
        <p:spPr>
          <a:xfrm>
            <a:off x="200230" y="1448518"/>
            <a:ext cx="491242" cy="239637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9012" t="43199"/>
          <a:stretch/>
        </p:blipFill>
        <p:spPr>
          <a:xfrm>
            <a:off x="691472" y="1448518"/>
            <a:ext cx="4501731" cy="23963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770" t="42583"/>
          <a:stretch/>
        </p:blipFill>
        <p:spPr>
          <a:xfrm>
            <a:off x="4368553" y="3305059"/>
            <a:ext cx="4470647" cy="243473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8211" y="3305059"/>
            <a:ext cx="498129" cy="243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237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835446" y="322243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43" y="944008"/>
            <a:ext cx="3418031" cy="20808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9460"/>
          <a:stretch/>
        </p:blipFill>
        <p:spPr>
          <a:xfrm>
            <a:off x="2864386" y="3024820"/>
            <a:ext cx="3094687" cy="19700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1041" y="4961799"/>
            <a:ext cx="3418032" cy="155536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r="91553"/>
          <a:stretch/>
        </p:blipFill>
        <p:spPr>
          <a:xfrm>
            <a:off x="2541041" y="3024820"/>
            <a:ext cx="288900" cy="1936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946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24" y="1441248"/>
            <a:ext cx="4632836" cy="400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1174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Примеры заданий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78" y="1335304"/>
            <a:ext cx="4526309" cy="39105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440" y="1335304"/>
            <a:ext cx="4563760" cy="3910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27053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6600" y="508001"/>
            <a:ext cx="8039100" cy="14097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Динамика результатов российских учащихся по естествознанию в </a:t>
            </a:r>
            <a:r>
              <a:rPr lang="en-US" dirty="0" smtClean="0"/>
              <a:t>TIMSS </a:t>
            </a:r>
            <a:r>
              <a:rPr lang="ru-RU" dirty="0" smtClean="0"/>
              <a:t>и </a:t>
            </a:r>
            <a:r>
              <a:rPr lang="en-US" dirty="0" smtClean="0"/>
              <a:t>PISA </a:t>
            </a:r>
            <a:r>
              <a:rPr lang="ru-RU" dirty="0" smtClean="0"/>
              <a:t>за период с 1995 по 2015 годы</a:t>
            </a:r>
            <a:endParaRPr lang="ru-RU" dirty="0"/>
          </a:p>
        </p:txBody>
      </p:sp>
      <p:pic>
        <p:nvPicPr>
          <p:cNvPr id="54" name="Рисунок 1"/>
          <p:cNvPicPr/>
          <p:nvPr/>
        </p:nvPicPr>
        <p:blipFill>
          <a:blip r:embed="rId2" cstate="print"/>
          <a:srcRect r="97995"/>
          <a:stretch>
            <a:fillRect/>
          </a:stretch>
        </p:blipFill>
        <p:spPr bwMode="auto">
          <a:xfrm>
            <a:off x="914255" y="2597694"/>
            <a:ext cx="388649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5" name="Рисунок 2"/>
          <p:cNvPicPr/>
          <p:nvPr/>
        </p:nvPicPr>
        <p:blipFill>
          <a:blip r:embed="rId2" cstate="print"/>
          <a:srcRect l="19588" r="71068"/>
          <a:stretch>
            <a:fillRect/>
          </a:stretch>
        </p:blipFill>
        <p:spPr bwMode="auto">
          <a:xfrm>
            <a:off x="1302198" y="2597694"/>
            <a:ext cx="1404334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6" name="Рисунок 3"/>
          <p:cNvPicPr/>
          <p:nvPr/>
        </p:nvPicPr>
        <p:blipFill>
          <a:blip r:embed="rId2" cstate="print"/>
          <a:srcRect l="39615" r="49286"/>
          <a:stretch>
            <a:fillRect/>
          </a:stretch>
        </p:blipFill>
        <p:spPr bwMode="auto">
          <a:xfrm>
            <a:off x="2687707" y="2597694"/>
            <a:ext cx="1496350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7" name="Рисунок 4"/>
          <p:cNvPicPr/>
          <p:nvPr/>
        </p:nvPicPr>
        <p:blipFill>
          <a:blip r:embed="rId2" cstate="print"/>
          <a:srcRect l="90363"/>
          <a:stretch>
            <a:fillRect/>
          </a:stretch>
        </p:blipFill>
        <p:spPr bwMode="auto">
          <a:xfrm>
            <a:off x="4184057" y="2597694"/>
            <a:ext cx="1607191" cy="205055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58" name="Рисунок 5"/>
          <p:cNvPicPr/>
          <p:nvPr/>
        </p:nvPicPr>
        <p:blipFill>
          <a:blip r:embed="rId2" cstate="print"/>
          <a:srcRect l="60185" r="30644"/>
          <a:stretch>
            <a:fillRect/>
          </a:stretch>
        </p:blipFill>
        <p:spPr bwMode="auto">
          <a:xfrm>
            <a:off x="5791249" y="2597694"/>
            <a:ext cx="1718032" cy="210597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6957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476672"/>
            <a:ext cx="7772400" cy="1143000"/>
          </a:xfrm>
        </p:spPr>
        <p:txBody>
          <a:bodyPr/>
          <a:lstStyle/>
          <a:p>
            <a:pPr algn="ctr"/>
            <a:r>
              <a:rPr lang="ru-RU" sz="3200" dirty="0" smtClean="0"/>
              <a:t>Задания </a:t>
            </a:r>
            <a:r>
              <a:rPr lang="ru-RU" sz="3200" dirty="0"/>
              <a:t>в области решения проблем и исследовательской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95770"/>
            <a:ext cx="8155632" cy="3246562"/>
          </a:xfrm>
        </p:spPr>
        <p:txBody>
          <a:bodyPr/>
          <a:lstStyle/>
          <a:p>
            <a:r>
              <a:rPr lang="ru-RU" sz="2200" b="1" dirty="0" smtClean="0"/>
              <a:t>Новое направление исследования </a:t>
            </a:r>
            <a:r>
              <a:rPr lang="ru-RU" sz="2200" dirty="0" smtClean="0"/>
              <a:t>- дополнительно </a:t>
            </a:r>
            <a:r>
              <a:rPr lang="ru-RU" sz="2200" dirty="0"/>
              <a:t>разработаны </a:t>
            </a:r>
            <a:r>
              <a:rPr lang="ru-RU" sz="2200" dirty="0" smtClean="0"/>
              <a:t>инновационные задания в </a:t>
            </a:r>
            <a:r>
              <a:rPr lang="ru-RU" sz="2200" dirty="0"/>
              <a:t>области решения проблем и исследовательской деятельности. Такие задания позволяют моделировать ситуации реального мира, а также лабораторные эксперименты, благодаря чему учащиеся могут интегрировать и применять знания и умения для решения практических задач и проведения экспериментов или исследований. </a:t>
            </a:r>
          </a:p>
        </p:txBody>
      </p:sp>
    </p:spTree>
    <p:extLst>
      <p:ext uri="{BB962C8B-B14F-4D97-AF65-F5344CB8AC3E}">
        <p14:creationId xmlns:p14="http://schemas.microsoft.com/office/powerpoint/2010/main" val="4280273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 (естествознание 8 класс)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833" y="2184063"/>
            <a:ext cx="5729292" cy="267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5142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368" y="1635573"/>
            <a:ext cx="6041916" cy="271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82914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215" y="1553378"/>
            <a:ext cx="4996005" cy="388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4058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53" y="1738850"/>
            <a:ext cx="5264973" cy="318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90833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695" y="1683765"/>
            <a:ext cx="5516031" cy="336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8032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934597" y="410378"/>
            <a:ext cx="7772400" cy="1143000"/>
          </a:xfrm>
        </p:spPr>
        <p:txBody>
          <a:bodyPr/>
          <a:lstStyle/>
          <a:p>
            <a:pPr algn="ctr"/>
            <a:r>
              <a:rPr lang="ru-RU" dirty="0" smtClean="0"/>
              <a:t>Пример</a:t>
            </a:r>
            <a:r>
              <a:rPr lang="en-US" dirty="0" smtClean="0"/>
              <a:t> </a:t>
            </a:r>
            <a:r>
              <a:rPr lang="ru-RU" dirty="0" smtClean="0"/>
              <a:t>задания из области решения проблем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336" y="1553378"/>
            <a:ext cx="4755172" cy="410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5755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357535" y="614194"/>
            <a:ext cx="8715375" cy="1128713"/>
          </a:xfrm>
        </p:spPr>
        <p:txBody>
          <a:bodyPr/>
          <a:lstStyle/>
          <a:p>
            <a:pPr algn="ctr" eaLnBrk="1" hangingPunct="1"/>
            <a:endParaRPr lang="ru-RU" sz="3200" dirty="0" smtClean="0">
              <a:solidFill>
                <a:srgbClr val="FF0000"/>
              </a:solidFill>
            </a:endParaRP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dirty="0" smtClean="0"/>
              <a:t>  </a:t>
            </a:r>
            <a:endParaRPr lang="ru-RU" dirty="0" smtClean="0"/>
          </a:p>
          <a:p>
            <a:pPr eaLnBrk="1" hangingPunct="1">
              <a:buFontTx/>
              <a:buNone/>
              <a:defRPr/>
            </a:pPr>
            <a:endParaRPr lang="ru-RU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  <a:defRPr/>
            </a:pPr>
            <a:r>
              <a:rPr lang="en-US" sz="3200" dirty="0" smtClean="0">
                <a:solidFill>
                  <a:srgbClr val="FF0000"/>
                </a:solidFill>
              </a:rPr>
              <a:t>       </a:t>
            </a:r>
            <a:r>
              <a:rPr lang="ru-RU" sz="3200" b="1" dirty="0" smtClean="0">
                <a:solidFill>
                  <a:srgbClr val="FF0000"/>
                </a:solidFill>
              </a:rPr>
              <a:t>Спасибо </a:t>
            </a:r>
            <a:r>
              <a:rPr lang="ru-RU" sz="3200" b="1" dirty="0">
                <a:solidFill>
                  <a:srgbClr val="FF0000"/>
                </a:solidFill>
              </a:rPr>
              <a:t>за внимание!</a:t>
            </a:r>
            <a:endParaRPr lang="ru-RU" sz="3200" b="1" dirty="0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6553201" y="6356349"/>
            <a:ext cx="2133600" cy="365126"/>
          </a:xfrm>
          <a:prstGeom prst="rect">
            <a:avLst/>
          </a:prstGeom>
          <a:noFill/>
        </p:spPr>
        <p:txBody>
          <a:bodyPr lIns="76828" tIns="38414" rIns="76828" bIns="38414"/>
          <a:lstStyle/>
          <a:p>
            <a:fld id="{3794D34D-6F29-4C4A-96B0-9B0417D6C66B}" type="slidenum">
              <a:rPr lang="ru-RU" smtClean="0">
                <a:solidFill>
                  <a:srgbClr val="000000">
                    <a:tint val="75000"/>
                  </a:srgbClr>
                </a:solidFill>
              </a:rPr>
              <a:pPr/>
              <a:t>27</a:t>
            </a:fld>
            <a:endParaRPr lang="ru-RU" smtClean="0">
              <a:solidFill>
                <a:srgbClr val="000000">
                  <a:tint val="75000"/>
                </a:srgbClr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08225" y="313322"/>
            <a:ext cx="1763961" cy="1311533"/>
            <a:chOff x="7236295" y="51470"/>
            <a:chExt cx="1763961" cy="131153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596336" y="51470"/>
              <a:ext cx="792163" cy="106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7236295" y="1101392"/>
              <a:ext cx="176396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100" b="1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ФГБНУ «ИСРО РАО»</a:t>
              </a:r>
              <a:endParaRPr lang="ru-RU" sz="11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210976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317500"/>
            <a:ext cx="8458200" cy="1155700"/>
          </a:xfrm>
        </p:spPr>
        <p:txBody>
          <a:bodyPr/>
          <a:lstStyle/>
          <a:p>
            <a:r>
              <a:rPr lang="ru-RU" sz="2400" dirty="0"/>
              <a:t>Из концепции оценивания качества естественнонаучного образования </a:t>
            </a:r>
            <a:r>
              <a:rPr lang="en-US" sz="2400" dirty="0"/>
              <a:t>TIMSS 2019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384300"/>
            <a:ext cx="8356600" cy="444500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У детей есть естественное любопытство к миру и своему месту в нем. Естественнонаучное образование </a:t>
            </a:r>
            <a:r>
              <a:rPr lang="ru-RU" sz="1800" b="1" dirty="0"/>
              <a:t>в начальных классах</a:t>
            </a:r>
            <a:r>
              <a:rPr lang="ru-RU" sz="1800" dirty="0"/>
              <a:t> опирается на это </a:t>
            </a:r>
            <a:r>
              <a:rPr lang="ru-RU" sz="1800" b="1" dirty="0"/>
              <a:t>любопытство</a:t>
            </a:r>
            <a:r>
              <a:rPr lang="ru-RU" sz="1800" dirty="0"/>
              <a:t> и направляет школьников на путь систематического исследования мира, в котором они живут. По мере того как развивается их понимание науки, учащиеся уже в основной школе становятся </a:t>
            </a:r>
            <a:r>
              <a:rPr lang="ru-RU" sz="1800" b="1" dirty="0"/>
              <a:t>все больше готовыми к обоснованным решениям о себе и окружающем мире</a:t>
            </a:r>
            <a:r>
              <a:rPr lang="ru-RU" sz="1800" dirty="0"/>
              <a:t>, так что, став взрослыми, они уже смогут быть </a:t>
            </a:r>
            <a:r>
              <a:rPr lang="ru-RU" sz="1800" b="1" dirty="0"/>
              <a:t>информированными гражданами</a:t>
            </a:r>
            <a:r>
              <a:rPr lang="ru-RU" sz="1800" dirty="0"/>
              <a:t>, способными отличать научный факт от вымысла и понимать научную основу важных социальных, экономических и экологических проблем. Во всем мире растет запрос на тех, кто готов строить карьеру в науке, технике и инженерии, стимулировать инновации, необходимые для экономического роста и повышения качества жизни. Для удовлетворения этого запроса становится все важнее </a:t>
            </a:r>
            <a:r>
              <a:rPr lang="ru-RU" sz="1800" b="1" dirty="0"/>
              <a:t>подготовить учащихся к углубленному обучению по этим направлениям</a:t>
            </a:r>
            <a:r>
              <a:rPr lang="ru-RU" sz="1800" dirty="0"/>
              <a:t>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5429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7772400" cy="876300"/>
          </a:xfrm>
        </p:spPr>
        <p:txBody>
          <a:bodyPr/>
          <a:lstStyle/>
          <a:p>
            <a:r>
              <a:rPr lang="ru-RU" sz="2400" dirty="0"/>
              <a:t>Изменения в концепции </a:t>
            </a:r>
            <a:r>
              <a:rPr lang="en-US" sz="2400" dirty="0"/>
              <a:t>TIMSS 2019 </a:t>
            </a:r>
            <a:r>
              <a:rPr lang="ru-RU" sz="2400" dirty="0"/>
              <a:t>по </a:t>
            </a:r>
            <a:r>
              <a:rPr lang="ru-RU" sz="2400" dirty="0" smtClean="0"/>
              <a:t>сравнению с </a:t>
            </a:r>
            <a:r>
              <a:rPr lang="en-US" sz="2400" dirty="0"/>
              <a:t>TIMSS </a:t>
            </a:r>
            <a:r>
              <a:rPr lang="ru-RU" sz="2400" dirty="0"/>
              <a:t>2015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4200" y="1676400"/>
            <a:ext cx="8255000" cy="4064000"/>
          </a:xfrm>
        </p:spPr>
        <p:txBody>
          <a:bodyPr/>
          <a:lstStyle/>
          <a:p>
            <a:r>
              <a:rPr lang="ru-RU" sz="2000" dirty="0"/>
              <a:t>В целом естественнонаучная концепция TIMSS 2019 аналогична концепции TIMSS 2015. Однако были внесены незначительные изменения в конкретные темы, с тем чтобы лучше отразить содержание учебных программ участвующих стран.</a:t>
            </a:r>
          </a:p>
          <a:p>
            <a:r>
              <a:rPr lang="ru-RU" sz="2000" dirty="0"/>
              <a:t>Изменение концепции оценивания также связано с переходом TIMSS 2019 на электронный формат. </a:t>
            </a:r>
            <a:endParaRPr lang="ru-RU" sz="2000" dirty="0" smtClean="0"/>
          </a:p>
          <a:p>
            <a:r>
              <a:rPr lang="ru-RU" sz="2000" dirty="0" err="1" smtClean="0"/>
              <a:t>e</a:t>
            </a:r>
            <a:r>
              <a:rPr lang="ru-RU" sz="2000" dirty="0" smtClean="0"/>
              <a:t>-TIMSS </a:t>
            </a:r>
            <a:r>
              <a:rPr lang="ru-RU" sz="2000" dirty="0"/>
              <a:t>расширяет диапазон методов оценки, включенных в TIMSS. Новые и усовершенствованные компьютерные подходы оказались особенно эффективны при оценивании заданий, связанных с естественнонаучными исследованиями.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00805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9401"/>
            <a:ext cx="8229600" cy="812800"/>
          </a:xfrm>
        </p:spPr>
        <p:txBody>
          <a:bodyPr>
            <a:normAutofit fontScale="90000"/>
          </a:bodyPr>
          <a:lstStyle/>
          <a:p>
            <a:r>
              <a:rPr lang="ru-RU" sz="2463" dirty="0"/>
              <a:t>Распределение заданий по содержательным </a:t>
            </a:r>
            <a:br>
              <a:rPr lang="ru-RU" sz="2463" dirty="0"/>
            </a:br>
            <a:r>
              <a:rPr lang="ru-RU" sz="2463" dirty="0"/>
              <a:t>и когнитивным областям</a:t>
            </a:r>
            <a:endParaRPr lang="en-US" sz="2463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308043"/>
              </p:ext>
            </p:extLst>
          </p:nvPr>
        </p:nvGraphicFramePr>
        <p:xfrm>
          <a:off x="456956" y="1092206"/>
          <a:ext cx="8230089" cy="5067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783"/>
                <a:gridCol w="2105974"/>
                <a:gridCol w="2175332"/>
              </a:tblGrid>
              <a:tr h="3213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solidFill>
                            <a:schemeClr val="tx1"/>
                          </a:solidFill>
                        </a:rPr>
                        <a:t>4 класс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Содержательная область </a:t>
                      </a:r>
                      <a:endParaRPr lang="en-US" sz="1500" b="1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Проценты </a:t>
                      </a:r>
                      <a:endParaRPr lang="en-US" sz="1500" b="1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Науки о жизни 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45</a:t>
                      </a:r>
                      <a:r>
                        <a:rPr lang="en-US" sz="1500" dirty="0" smtClean="0"/>
                        <a:t>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Физические науки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35%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Науки о Земле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20%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8 класс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0376" marR="70376" marT="35188" marB="35188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Биология 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Химия 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Физика 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25%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Науки о Земле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568527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Когнитивные области (виды деятельности)</a:t>
                      </a:r>
                      <a:endParaRPr lang="en-US" sz="1500" b="1" dirty="0"/>
                    </a:p>
                  </a:txBody>
                  <a:tcPr marL="70376" marR="70376" marT="35188" marB="35188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500" b="1" dirty="0" smtClean="0"/>
                        <a:t>Проценты </a:t>
                      </a:r>
                      <a:endParaRPr lang="en-US" sz="1500" b="1" dirty="0"/>
                    </a:p>
                  </a:txBody>
                  <a:tcPr marL="70376" marR="70376" marT="35188" marB="35188"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  <a:tr h="321341">
                <a:tc>
                  <a:txBody>
                    <a:bodyPr/>
                    <a:lstStyle/>
                    <a:p>
                      <a:endParaRPr lang="en-US" sz="1500" dirty="0"/>
                    </a:p>
                  </a:txBody>
                  <a:tcPr marL="70376" marR="70376" marT="35188" marB="3518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4 класс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0376" marR="70376" marT="35188" marB="35188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chemeClr val="tx1"/>
                          </a:solidFill>
                        </a:rPr>
                        <a:t>8 класс</a:t>
                      </a:r>
                      <a:endParaRPr lang="en-US" sz="1500" b="1" dirty="0">
                        <a:solidFill>
                          <a:schemeClr val="tx1"/>
                        </a:solidFill>
                      </a:endParaRPr>
                    </a:p>
                  </a:txBody>
                  <a:tcPr marL="70376" marR="70376" marT="35188" marB="35188">
                    <a:solidFill>
                      <a:schemeClr val="accent1"/>
                    </a:solidFill>
                  </a:tcPr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Знание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Применение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40%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35%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</a:tr>
              <a:tr h="32134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Рассуждение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20%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30%</a:t>
                      </a:r>
                      <a:endParaRPr lang="en-US" sz="1500" dirty="0"/>
                    </a:p>
                  </a:txBody>
                  <a:tcPr marL="70376" marR="70376" marT="35188" marB="3518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833804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«когнитивные области»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710969"/>
            <a:ext cx="8229600" cy="404568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Первая </a:t>
            </a:r>
            <a:r>
              <a:rPr lang="ru-RU" dirty="0" smtClean="0"/>
              <a:t>область «Знание» касается </a:t>
            </a:r>
            <a:r>
              <a:rPr lang="ru-RU" dirty="0"/>
              <a:t>способности ученика вспоминать, распознавать, описывать и приводить примеры фактов, понятий и процедур, </a:t>
            </a:r>
            <a:r>
              <a:rPr lang="ru-RU" dirty="0" smtClean="0"/>
              <a:t>что необходимо </a:t>
            </a:r>
            <a:r>
              <a:rPr lang="ru-RU" dirty="0"/>
              <a:t>для прочного фундамента в </a:t>
            </a:r>
            <a:r>
              <a:rPr lang="ru-RU" dirty="0" smtClean="0"/>
              <a:t>естественных науках. </a:t>
            </a:r>
          </a:p>
          <a:p>
            <a:r>
              <a:rPr lang="ru-RU" dirty="0" smtClean="0"/>
              <a:t>Вторая область «Применение» фокусируется </a:t>
            </a:r>
            <a:r>
              <a:rPr lang="ru-RU" dirty="0"/>
              <a:t>на использовании этих знаний для сравнения, </a:t>
            </a:r>
            <a:r>
              <a:rPr lang="ru-RU" dirty="0" smtClean="0"/>
              <a:t>противопоставления </a:t>
            </a:r>
            <a:r>
              <a:rPr lang="ru-RU" dirty="0"/>
              <a:t>и классификации </a:t>
            </a:r>
            <a:r>
              <a:rPr lang="ru-RU" dirty="0" smtClean="0"/>
              <a:t>объектов </a:t>
            </a:r>
            <a:r>
              <a:rPr lang="ru-RU" dirty="0"/>
              <a:t>или материалов; соотнесении </a:t>
            </a:r>
            <a:r>
              <a:rPr lang="ru-RU" dirty="0" smtClean="0"/>
              <a:t>научных знаний </a:t>
            </a:r>
            <a:r>
              <a:rPr lang="ru-RU" dirty="0"/>
              <a:t>с конкретным контекстом; создании </a:t>
            </a:r>
            <a:r>
              <a:rPr lang="ru-RU" dirty="0" smtClean="0"/>
              <a:t>объяснений </a:t>
            </a:r>
            <a:r>
              <a:rPr lang="ru-RU" dirty="0"/>
              <a:t>и решении практических </a:t>
            </a:r>
            <a:r>
              <a:rPr lang="ru-RU" dirty="0" smtClean="0"/>
              <a:t>задач. </a:t>
            </a:r>
          </a:p>
          <a:p>
            <a:r>
              <a:rPr lang="ru-RU" dirty="0" smtClean="0"/>
              <a:t>Третья область «Рассуждение» </a:t>
            </a:r>
            <a:r>
              <a:rPr lang="ru-RU" dirty="0"/>
              <a:t>включает использование доказательств и </a:t>
            </a:r>
            <a:r>
              <a:rPr lang="ru-RU" dirty="0" smtClean="0"/>
              <a:t>понимания науки для </a:t>
            </a:r>
            <a:r>
              <a:rPr lang="ru-RU" dirty="0"/>
              <a:t>анализа, синтеза и обобщения, </a:t>
            </a:r>
            <a:r>
              <a:rPr lang="ru-RU" dirty="0" smtClean="0"/>
              <a:t>причем часто </a:t>
            </a:r>
            <a:r>
              <a:rPr lang="ru-RU" dirty="0"/>
              <a:t>в незнакомых ситуациях и сложных контекстах.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60404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71" dirty="0"/>
              <a:t>Спецификация </a:t>
            </a:r>
            <a:r>
              <a:rPr lang="ru-RU" sz="2771" dirty="0" smtClean="0"/>
              <a:t>заданий 1</a:t>
            </a:r>
            <a:endParaRPr lang="en-US" sz="277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97000"/>
            <a:ext cx="3505173" cy="441507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Естествознание класс</a:t>
            </a:r>
            <a:r>
              <a:rPr lang="en-US" dirty="0" smtClean="0"/>
              <a:t>: </a:t>
            </a:r>
            <a:r>
              <a:rPr lang="en-US" dirty="0"/>
              <a:t>8</a:t>
            </a:r>
            <a:br>
              <a:rPr lang="en-US" dirty="0"/>
            </a:br>
            <a:r>
              <a:rPr lang="en-US" b="1" dirty="0"/>
              <a:t>ID: 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содержательная область</a:t>
            </a:r>
            <a:r>
              <a:rPr lang="en-US" b="1" dirty="0" smtClean="0"/>
              <a:t>: </a:t>
            </a:r>
            <a:r>
              <a:rPr lang="ru-RU" dirty="0" smtClean="0"/>
              <a:t>биология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Раздел</a:t>
            </a:r>
            <a:r>
              <a:rPr lang="en-US" b="1" dirty="0" smtClean="0"/>
              <a:t>: </a:t>
            </a:r>
            <a:r>
              <a:rPr lang="ru-RU" dirty="0" smtClean="0"/>
              <a:t>клетки и их функции</a:t>
            </a:r>
          </a:p>
          <a:p>
            <a:pPr marL="0" indent="0">
              <a:buNone/>
            </a:pPr>
            <a:r>
              <a:rPr lang="ru-RU" b="1" dirty="0" smtClean="0"/>
              <a:t>Образовательный результат</a:t>
            </a:r>
            <a:r>
              <a:rPr lang="en-US" b="1" dirty="0" smtClean="0"/>
              <a:t>: </a:t>
            </a:r>
            <a:r>
              <a:rPr lang="en-US" dirty="0" smtClean="0"/>
              <a:t>1A</a:t>
            </a:r>
            <a:r>
              <a:rPr lang="ru-RU" dirty="0" smtClean="0"/>
              <a:t>: объяснять</a:t>
            </a:r>
            <a:r>
              <a:rPr lang="ru-RU" dirty="0"/>
              <a:t>, что живые существа состоят из клеток, которые </a:t>
            </a:r>
            <a:r>
              <a:rPr lang="ru-RU" dirty="0" smtClean="0"/>
              <a:t>обеспечивают </a:t>
            </a:r>
            <a:r>
              <a:rPr lang="ru-RU" dirty="0"/>
              <a:t>жизненные функции и размножаются путем деления.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Когнитивная область</a:t>
            </a:r>
            <a:r>
              <a:rPr lang="en-US" b="1" dirty="0" smtClean="0"/>
              <a:t>: </a:t>
            </a:r>
            <a:r>
              <a:rPr lang="ru-RU" dirty="0" smtClean="0"/>
              <a:t>Знание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Когнитивное умение</a:t>
            </a:r>
            <a:r>
              <a:rPr lang="en-US" b="1" dirty="0" smtClean="0"/>
              <a:t>: </a:t>
            </a:r>
            <a:r>
              <a:rPr lang="ru-RU" dirty="0" smtClean="0"/>
              <a:t>описывать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9478" y="1397000"/>
            <a:ext cx="4447324" cy="45339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 smtClean="0"/>
              <a:t>Когда организм растет, количество клеток, из которых он состоит, увеличивается. </a:t>
            </a:r>
          </a:p>
          <a:p>
            <a:pPr marL="0" indent="0">
              <a:buNone/>
            </a:pPr>
            <a:r>
              <a:rPr lang="ru-RU" dirty="0" smtClean="0"/>
              <a:t>Откуда появляются эти новые клетки?</a:t>
            </a:r>
          </a:p>
          <a:p>
            <a:pPr marL="395844" indent="-395844">
              <a:buAutoNum type="alphaUcPeriod"/>
            </a:pPr>
            <a:r>
              <a:rPr lang="ru-RU" dirty="0"/>
              <a:t>С</a:t>
            </a:r>
            <a:r>
              <a:rPr lang="ru-RU" dirty="0" smtClean="0"/>
              <a:t>уществующие клетки организма сливаются</a:t>
            </a:r>
            <a:r>
              <a:rPr lang="en-US" dirty="0" smtClean="0"/>
              <a:t> </a:t>
            </a:r>
            <a:r>
              <a:rPr lang="ru-RU" dirty="0" smtClean="0"/>
              <a:t>для образования новых клеток.</a:t>
            </a:r>
          </a:p>
          <a:p>
            <a:pPr marL="395844" indent="-395844">
              <a:buFont typeface="Arial" pitchFamily="34" charset="0"/>
              <a:buAutoNum type="alphaUcPeriod"/>
            </a:pPr>
            <a:r>
              <a:rPr lang="ru-RU" dirty="0"/>
              <a:t>Существующие клетки организма </a:t>
            </a:r>
            <a:r>
              <a:rPr lang="ru-RU" dirty="0" smtClean="0"/>
              <a:t>делятся</a:t>
            </a:r>
            <a:r>
              <a:rPr lang="ru-RU" dirty="0"/>
              <a:t> для образования новых клеток. </a:t>
            </a:r>
            <a:endParaRPr lang="ru-RU" dirty="0" smtClean="0"/>
          </a:p>
          <a:p>
            <a:pPr marL="395844" indent="-395844">
              <a:buFont typeface="Arial" pitchFamily="34" charset="0"/>
              <a:buAutoNum type="alphaUcPeriod"/>
            </a:pPr>
            <a:r>
              <a:rPr lang="ru-RU" dirty="0" smtClean="0"/>
              <a:t>Существующие </a:t>
            </a:r>
            <a:r>
              <a:rPr lang="ru-RU" dirty="0"/>
              <a:t>клетки организма </a:t>
            </a:r>
            <a:r>
              <a:rPr lang="ru-RU" dirty="0" smtClean="0"/>
              <a:t>выводят наружу свои ядра для образования новых клеток.</a:t>
            </a:r>
            <a:endParaRPr lang="ru-RU" dirty="0"/>
          </a:p>
          <a:p>
            <a:pPr marL="395844" indent="-395844">
              <a:buFont typeface="Arial" pitchFamily="34" charset="0"/>
              <a:buAutoNum type="alphaUcPeriod"/>
            </a:pPr>
            <a:r>
              <a:rPr lang="ru-RU" dirty="0"/>
              <a:t>Существующие клетки организма </a:t>
            </a:r>
            <a:r>
              <a:rPr lang="ru-RU" dirty="0" smtClean="0"/>
              <a:t> притягивают новые клетки из окружающей среды.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351740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71" dirty="0"/>
              <a:t>Спецификация </a:t>
            </a:r>
            <a:r>
              <a:rPr lang="ru-RU" sz="2771" dirty="0" smtClean="0"/>
              <a:t>заданий 2</a:t>
            </a:r>
            <a:endParaRPr lang="en-US" sz="277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97000"/>
            <a:ext cx="3505173" cy="441507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Естествознание класс</a:t>
            </a:r>
            <a:r>
              <a:rPr lang="en-US" dirty="0" smtClean="0"/>
              <a:t>: </a:t>
            </a:r>
            <a:r>
              <a:rPr lang="en-US" dirty="0"/>
              <a:t>8</a:t>
            </a:r>
            <a:br>
              <a:rPr lang="en-US" dirty="0"/>
            </a:br>
            <a:r>
              <a:rPr lang="en-US" b="1" dirty="0"/>
              <a:t>ID: 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содержательная область</a:t>
            </a:r>
            <a:r>
              <a:rPr lang="en-US" b="1" dirty="0" smtClean="0"/>
              <a:t>: </a:t>
            </a:r>
            <a:r>
              <a:rPr lang="ru-RU" dirty="0" smtClean="0"/>
              <a:t>физика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Раздел</a:t>
            </a:r>
            <a:r>
              <a:rPr lang="en-US" b="1" dirty="0" smtClean="0"/>
              <a:t>: </a:t>
            </a:r>
            <a:r>
              <a:rPr lang="ru-RU" dirty="0" smtClean="0"/>
              <a:t>свет и звук</a:t>
            </a:r>
          </a:p>
          <a:p>
            <a:pPr marL="0" indent="0">
              <a:buNone/>
            </a:pPr>
            <a:r>
              <a:rPr lang="ru-RU" b="1" dirty="0" smtClean="0"/>
              <a:t>Образовательный результат</a:t>
            </a:r>
            <a:r>
              <a:rPr lang="en-US" b="1" dirty="0" smtClean="0"/>
              <a:t>: </a:t>
            </a:r>
            <a:r>
              <a:rPr lang="ru-RU" dirty="0"/>
              <a:t>2</a:t>
            </a:r>
            <a:r>
              <a:rPr lang="en-US" dirty="0" smtClean="0"/>
              <a:t>A</a:t>
            </a:r>
            <a:r>
              <a:rPr lang="ru-RU" dirty="0" smtClean="0"/>
              <a:t>: понимать, что звук </a:t>
            </a:r>
            <a:r>
              <a:rPr lang="mr-IN" dirty="0" smtClean="0"/>
              <a:t>–</a:t>
            </a:r>
            <a:r>
              <a:rPr lang="ru-RU" dirty="0" smtClean="0"/>
              <a:t> это волновое явление, которое вызвано колебаниями и характеризуется громкостью (амплитуда) и высотой (частота), описывать некоторые основные свойства звука (например, необходимость наличия среды для его распространения, отражение и поглощение поверхностями и то, что скорость звука относительно различных сред всегда меньше, чем скорость света).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Когнитивная область</a:t>
            </a:r>
            <a:r>
              <a:rPr lang="en-US" b="1" dirty="0" smtClean="0"/>
              <a:t>: </a:t>
            </a:r>
            <a:r>
              <a:rPr lang="ru-RU" dirty="0" smtClean="0"/>
              <a:t>Применение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Когнитивное умение</a:t>
            </a:r>
            <a:r>
              <a:rPr lang="en-US" b="1" dirty="0" smtClean="0"/>
              <a:t>: </a:t>
            </a:r>
            <a:r>
              <a:rPr lang="ru-RU" dirty="0" smtClean="0"/>
              <a:t>использовать модели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39478" y="1397000"/>
            <a:ext cx="4447324" cy="45339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dirty="0" smtClean="0"/>
              <a:t>Каждому графику ниже соответствует музыкальная нота. По оси абсцисс отложено время, а по оси ординат </a:t>
            </a:r>
            <a:r>
              <a:rPr lang="mr-IN" dirty="0" smtClean="0"/>
              <a:t>–</a:t>
            </a:r>
            <a:r>
              <a:rPr lang="ru-RU" dirty="0" smtClean="0"/>
              <a:t> сила звука. Все графики имеют один и тот же масштаб.</a:t>
            </a:r>
          </a:p>
          <a:p>
            <a:pPr marL="0" indent="0">
              <a:buNone/>
            </a:pPr>
            <a:r>
              <a:rPr lang="ru-RU" dirty="0" smtClean="0"/>
              <a:t>Какой из графика соответствует ноте с наименее громким звучанием и самым низким тоном?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046760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71" dirty="0"/>
              <a:t>Спецификация </a:t>
            </a:r>
            <a:r>
              <a:rPr lang="ru-RU" sz="2771" dirty="0" smtClean="0"/>
              <a:t>заданий 3</a:t>
            </a:r>
            <a:endParaRPr lang="en-US" sz="277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3" y="1397000"/>
            <a:ext cx="3505173" cy="4415077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Естествознание класс</a:t>
            </a:r>
            <a:r>
              <a:rPr lang="en-US" dirty="0" smtClean="0"/>
              <a:t>: </a:t>
            </a:r>
            <a:r>
              <a:rPr lang="en-US" dirty="0"/>
              <a:t>8</a:t>
            </a:r>
            <a:br>
              <a:rPr lang="en-US" dirty="0"/>
            </a:br>
            <a:r>
              <a:rPr lang="en-US" b="1" dirty="0"/>
              <a:t>ID: 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содержательная область</a:t>
            </a:r>
            <a:r>
              <a:rPr lang="en-US" b="1" dirty="0" smtClean="0"/>
              <a:t>: </a:t>
            </a:r>
            <a:r>
              <a:rPr lang="ru-RU" dirty="0" smtClean="0"/>
              <a:t>науки о Земле</a:t>
            </a:r>
            <a:r>
              <a:rPr lang="en-US" dirty="0"/>
              <a:t/>
            </a:r>
            <a:br>
              <a:rPr lang="en-US" dirty="0"/>
            </a:br>
            <a:endParaRPr lang="ru-RU" dirty="0"/>
          </a:p>
          <a:p>
            <a:pPr marL="0" indent="0">
              <a:buNone/>
            </a:pPr>
            <a:r>
              <a:rPr lang="ru-RU" b="1" dirty="0" smtClean="0"/>
              <a:t>Раздел</a:t>
            </a:r>
            <a:r>
              <a:rPr lang="en-US" b="1" dirty="0" smtClean="0"/>
              <a:t>: </a:t>
            </a:r>
            <a:r>
              <a:rPr lang="ru-RU" dirty="0" smtClean="0"/>
              <a:t>строение и физические характеристики Земли</a:t>
            </a:r>
          </a:p>
          <a:p>
            <a:pPr marL="0" indent="0">
              <a:buNone/>
            </a:pPr>
            <a:r>
              <a:rPr lang="ru-RU" b="1" dirty="0" smtClean="0"/>
              <a:t>Образовательный результат</a:t>
            </a:r>
            <a:r>
              <a:rPr lang="en-US" b="1" dirty="0" smtClean="0"/>
              <a:t>: </a:t>
            </a:r>
            <a:r>
              <a:rPr lang="en-US" dirty="0" smtClean="0"/>
              <a:t>1A</a:t>
            </a:r>
            <a:r>
              <a:rPr lang="ru-RU" dirty="0" smtClean="0"/>
              <a:t>: описывать структуру Земли (например, кору, мантию и ядро) и физические характеристики этих разных частей.</a:t>
            </a:r>
            <a:r>
              <a:rPr lang="en-US" dirty="0"/>
              <a:t/>
            </a:r>
            <a:br>
              <a:rPr lang="en-US" dirty="0"/>
            </a:b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Когнитивная область</a:t>
            </a:r>
            <a:r>
              <a:rPr lang="en-US" b="1" dirty="0" smtClean="0"/>
              <a:t>: </a:t>
            </a:r>
            <a:r>
              <a:rPr lang="ru-RU" dirty="0" smtClean="0"/>
              <a:t>Рассуждение</a:t>
            </a:r>
            <a:r>
              <a:rPr lang="en-US" dirty="0" smtClean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Когнитивное умение</a:t>
            </a:r>
            <a:r>
              <a:rPr lang="en-US" b="1" dirty="0" smtClean="0"/>
              <a:t>: </a:t>
            </a:r>
            <a:r>
              <a:rPr lang="ru-RU" dirty="0" smtClean="0"/>
              <a:t>получать выводы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5600" y="1397000"/>
            <a:ext cx="4521202" cy="45339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 smtClean="0"/>
              <a:t>На земной поверхности существует много вулканов. Некоторые из них действующие.    </a:t>
            </a:r>
          </a:p>
          <a:p>
            <a:pPr marL="0" indent="0">
              <a:buNone/>
            </a:pPr>
            <a:r>
              <a:rPr lang="ru-RU" dirty="0" smtClean="0"/>
              <a:t>Что нам говорят извержения вулканов об условиях под земной корой?</a:t>
            </a:r>
          </a:p>
          <a:p>
            <a:pPr marL="0" indent="0">
              <a:buNone/>
            </a:pPr>
            <a:r>
              <a:rPr lang="ru-RU" dirty="0" smtClean="0"/>
              <a:t>Напишите одно из условий.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4362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TIMSS-PIRLS">
  <a:themeElements>
    <a:clrScheme name="TIMSS-PIR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SS-PIR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TIMSS-PIR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TIMSS-PIRLS">
  <a:themeElements>
    <a:clrScheme name="TIMSS-PIR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SS-PIR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TIMSS-PIR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TIMSS-PIRLS">
  <a:themeElements>
    <a:clrScheme name="TIMSS-PIRL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SS-PIRL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84" charset="0"/>
          </a:defRPr>
        </a:defPPr>
      </a:lstStyle>
    </a:lnDef>
  </a:objectDefaults>
  <a:extraClrSchemeLst>
    <a:extraClrScheme>
      <a:clrScheme name="TIMSS-PIRL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SS-PIRL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SS-PIRL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2261</TotalTime>
  <Words>878</Words>
  <Application>Microsoft Office PowerPoint</Application>
  <PresentationFormat>Экран (4:3)</PresentationFormat>
  <Paragraphs>123</Paragraphs>
  <Slides>27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Calibri</vt:lpstr>
      <vt:lpstr>Times</vt:lpstr>
      <vt:lpstr>Times New Roman</vt:lpstr>
      <vt:lpstr>Verdana</vt:lpstr>
      <vt:lpstr>1_TIMSS-PIRLS</vt:lpstr>
      <vt:lpstr>3_TIMSS-PIRLS</vt:lpstr>
      <vt:lpstr>7_TIMSS-PIRLS</vt:lpstr>
      <vt:lpstr>Особенности оценки качества естественнонаучного образования в международном исследовании TIMSS  в 2019 году </vt:lpstr>
      <vt:lpstr>Динамика результатов российских учащихся по естествознанию в TIMSS и PISA за период с 1995 по 2015 годы</vt:lpstr>
      <vt:lpstr>Из концепции оценивания качества естественнонаучного образования TIMSS 2019</vt:lpstr>
      <vt:lpstr>Изменения в концепции TIMSS 2019 по сравнению с TIMSS 2015</vt:lpstr>
      <vt:lpstr>Распределение заданий по содержательным  и когнитивным областям</vt:lpstr>
      <vt:lpstr>Что такое «когнитивные области»</vt:lpstr>
      <vt:lpstr>Спецификация заданий 1</vt:lpstr>
      <vt:lpstr>Спецификация заданий 2</vt:lpstr>
      <vt:lpstr>Спецификация заданий 3</vt:lpstr>
      <vt:lpstr>Соответствие программам РФ, 4 класс У них спрашивают то, чему их не учат.         И они отвечают!</vt:lpstr>
      <vt:lpstr>Результаты российских учащихся  4 класса по содержательным областям и видам деятельности в TIMSS 2015</vt:lpstr>
      <vt:lpstr>Соответствие программам РФ, 8 класс</vt:lpstr>
      <vt:lpstr>Результаты российских учащихся  8 класса по содержательным областям  и видам деятельности в TIMSS 2015</vt:lpstr>
      <vt:lpstr>Примеры заданий разного формата, используемых в тесте  TIMSS-2019  (задания, приведенные в инструкции)</vt:lpstr>
      <vt:lpstr>Примеры заданий</vt:lpstr>
      <vt:lpstr>Примеры заданий</vt:lpstr>
      <vt:lpstr>Примеры заданий</vt:lpstr>
      <vt:lpstr>Примеры заданий</vt:lpstr>
      <vt:lpstr>Примеры заданий</vt:lpstr>
      <vt:lpstr>Задания в области решения проблем и исследовательской деятельности</vt:lpstr>
      <vt:lpstr>Пример задания из области решения проблем (естествознание 8 класс)</vt:lpstr>
      <vt:lpstr>Пример задания из области решения проблем</vt:lpstr>
      <vt:lpstr>Пример задания из области решения проблем</vt:lpstr>
      <vt:lpstr>Пример задания из области решения проблем</vt:lpstr>
      <vt:lpstr>Пример задания из области решения проблем</vt:lpstr>
      <vt:lpstr>Пример задания из области решения проблем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участия регионов в исследовании TIMSS 2019</dc:title>
  <dc:creator>Elena Smirnova</dc:creator>
  <cp:lastModifiedBy>user1</cp:lastModifiedBy>
  <cp:revision>60</cp:revision>
  <dcterms:created xsi:type="dcterms:W3CDTF">2018-03-27T11:45:19Z</dcterms:created>
  <dcterms:modified xsi:type="dcterms:W3CDTF">2019-04-02T10:18:04Z</dcterms:modified>
</cp:coreProperties>
</file>